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sldIdLst>
    <p:sldId id="256"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19600" y="5257800"/>
            <a:ext cx="4572000" cy="688975"/>
          </a:xfrm>
        </p:spPr>
        <p:txBody>
          <a:bodyPr>
            <a:normAutofit/>
          </a:bodyPr>
          <a:lstStyle>
            <a:lvl1pPr>
              <a:defRPr sz="3200" b="1">
                <a:solidFill>
                  <a:schemeClr val="bg1"/>
                </a:solidFill>
                <a:effectLst>
                  <a:outerShdw blurRad="38100" dist="38100" dir="2700000" algn="tl">
                    <a:srgbClr val="000000">
                      <a:alpha val="43137"/>
                    </a:srgbClr>
                  </a:outerShdw>
                </a:effectLst>
              </a:defRPr>
            </a:lvl1pPr>
          </a:lstStyle>
          <a:p>
            <a:r>
              <a:rPr lang="en-GB" smtClean="0"/>
              <a:t>Click to edit Master title style</a:t>
            </a:r>
            <a:endParaRPr lang="en-GB" dirty="0"/>
          </a:p>
        </p:txBody>
      </p:sp>
      <p:sp>
        <p:nvSpPr>
          <p:cNvPr id="3" name="Subtitle 2"/>
          <p:cNvSpPr>
            <a:spLocks noGrp="1"/>
          </p:cNvSpPr>
          <p:nvPr>
            <p:ph type="subTitle" idx="1"/>
          </p:nvPr>
        </p:nvSpPr>
        <p:spPr>
          <a:xfrm>
            <a:off x="4648200" y="6019800"/>
            <a:ext cx="4191000" cy="685800"/>
          </a:xfrm>
        </p:spPr>
        <p:txBody>
          <a:bodyPr>
            <a:normAutofit/>
          </a:bodyPr>
          <a:lstStyle>
            <a:lvl1pPr marL="0" indent="0" algn="ctr">
              <a:buNone/>
              <a:defRPr sz="22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8CE8BA59-C52F-45AD-ACDE-D187C32C3029}" type="datetimeFigureOut">
              <a:rPr lang="en-GB" smtClean="0"/>
              <a:pPr>
                <a:defRPr/>
              </a:pPr>
              <a:t>20/11/2012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02FC163-601A-4CC2-856A-2AC5EFAFD1BB}" type="slidenum">
              <a:rPr lang="en-GB" smtClean="0"/>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C191CFC-6B3D-4A43-953E-A00CFF60F960}" type="datetimeFigureOut">
              <a:rPr lang="en-GB" smtClean="0"/>
              <a:pPr>
                <a:defRPr/>
              </a:pPr>
              <a:t>20/11/2012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8F27371-F51A-4C5D-8AC3-7892F9663C79}" type="slidenum">
              <a:rPr lang="en-GB" smtClean="0"/>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2041DECC-5075-4F15-B17F-06FE668DC822}" type="datetimeFigureOut">
              <a:rPr lang="en-GB" smtClean="0"/>
              <a:pPr>
                <a:defRPr/>
              </a:pPr>
              <a:t>20/11/2012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4A59EBE-EB9C-46A6-9DD8-3B38429F459F}" type="slidenum">
              <a:rPr lang="en-GB" smtClean="0"/>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45257055-62A4-4D3F-9FE3-8842FDE645FD}" type="datetimeFigureOut">
              <a:rPr lang="en-GB" smtClean="0"/>
              <a:pPr>
                <a:defRPr/>
              </a:pPr>
              <a:t>20/11/2012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BA380BA-DAF7-476E-915A-171F5FEBAD68}" type="slidenum">
              <a:rPr lang="en-GB" smtClean="0"/>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4DB2AA4-42CE-4BB6-895F-20A12E2086FC}" type="datetimeFigureOut">
              <a:rPr lang="en-GB" smtClean="0"/>
              <a:pPr>
                <a:defRPr/>
              </a:pPr>
              <a:t>20/11/2012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C88AF23-C354-4E02-9152-2BFC0E611354}" type="slidenum">
              <a:rPr lang="en-GB" smtClean="0"/>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4159AA9C-D308-442A-A88C-B3A95864B345}" type="datetimeFigureOut">
              <a:rPr lang="en-GB" smtClean="0"/>
              <a:pPr>
                <a:defRPr/>
              </a:pPr>
              <a:t>20/11/2012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34D6D42-6764-4B9B-937C-DE2E48BCCB65}" type="slidenum">
              <a:rPr lang="en-GB" smtClean="0"/>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C6AB8058-2421-4235-90CA-6079FD093745}" type="datetimeFigureOut">
              <a:rPr lang="en-GB" smtClean="0"/>
              <a:pPr>
                <a:defRPr/>
              </a:pPr>
              <a:t>20/11/2012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DB69B463-A06B-4D8D-A161-81928CBD1FC5}" type="slidenum">
              <a:rPr lang="en-GB" smtClean="0"/>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E5EED9CF-4754-4548-A830-199D497991E8}" type="datetimeFigureOut">
              <a:rPr lang="en-GB" smtClean="0"/>
              <a:pPr>
                <a:defRPr/>
              </a:pPr>
              <a:t>20/11/2012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DD21656B-39A1-4541-83D4-8B22D0EDF710}" type="slidenum">
              <a:rPr lang="en-GB" smtClean="0"/>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3D72600-5912-491F-B192-6FD0CC97C72E}" type="datetimeFigureOut">
              <a:rPr lang="en-GB" smtClean="0"/>
              <a:pPr>
                <a:defRPr/>
              </a:pPr>
              <a:t>20/11/2012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4BABAA7C-68B3-42BB-8410-6FE0FF3A8A98}" type="slidenum">
              <a:rPr lang="en-GB" smtClean="0"/>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15F2290-7E27-4263-821C-C2ECE498CB71}" type="datetimeFigureOut">
              <a:rPr lang="en-GB" smtClean="0"/>
              <a:pPr>
                <a:defRPr/>
              </a:pPr>
              <a:t>20/11/2012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9DB7F96-BE49-4112-AABD-93677410A9EF}" type="slidenum">
              <a:rPr lang="en-GB" smtClean="0"/>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FCDC351-C6C2-40C5-8E8E-C920840C9F08}" type="datetimeFigureOut">
              <a:rPr lang="en-GB" smtClean="0"/>
              <a:pPr>
                <a:defRPr/>
              </a:pPr>
              <a:t>20/11/2012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CDCDC6B-3676-47CA-AD3F-C48127EB6BE5}" type="slidenum">
              <a:rPr lang="en-GB" smtClean="0"/>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676400" y="228600"/>
            <a:ext cx="7010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455E39D-4D5C-4C30-BBB3-10412C0A660A}" type="datetimeFigureOut">
              <a:rPr lang="en-GB" smtClean="0"/>
              <a:pPr>
                <a:defRPr/>
              </a:pPr>
              <a:t>20/11/2012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C5A1CDB0-2203-46B1-9B9C-568573C28D50}" type="slidenum">
              <a:rPr lang="en-GB" smtClean="0"/>
              <a:pPr>
                <a:defRPr/>
              </a:pPr>
              <a:t>‹#›</a:t>
            </a:fld>
            <a:endParaRPr lang="en-GB"/>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ctr" rtl="0" eaLnBrk="1" fontAlgn="base" hangingPunct="1">
        <a:spcBef>
          <a:spcPct val="0"/>
        </a:spcBef>
        <a:spcAft>
          <a:spcPct val="0"/>
        </a:spcAft>
        <a:defRPr sz="4000" kern="1200">
          <a:solidFill>
            <a:schemeClr val="tx1"/>
          </a:solidFill>
          <a:latin typeface="Tahoma" pitchFamily="34" charset="0"/>
          <a:ea typeface="+mj-ea"/>
          <a:cs typeface="Tahoma" pitchFamily="34" charset="0"/>
        </a:defRPr>
      </a:lvl1pPr>
      <a:lvl2pPr algn="ctr" rtl="0" eaLnBrk="1" fontAlgn="base" hangingPunct="1">
        <a:spcBef>
          <a:spcPct val="0"/>
        </a:spcBef>
        <a:spcAft>
          <a:spcPct val="0"/>
        </a:spcAft>
        <a:defRPr sz="4000">
          <a:solidFill>
            <a:schemeClr val="tx1"/>
          </a:solidFill>
          <a:latin typeface="Tahoma" pitchFamily="112" charset="0"/>
          <a:cs typeface="Tahoma" pitchFamily="112" charset="0"/>
        </a:defRPr>
      </a:lvl2pPr>
      <a:lvl3pPr algn="ctr" rtl="0" eaLnBrk="1" fontAlgn="base" hangingPunct="1">
        <a:spcBef>
          <a:spcPct val="0"/>
        </a:spcBef>
        <a:spcAft>
          <a:spcPct val="0"/>
        </a:spcAft>
        <a:defRPr sz="4000">
          <a:solidFill>
            <a:schemeClr val="tx1"/>
          </a:solidFill>
          <a:latin typeface="Tahoma" pitchFamily="112" charset="0"/>
          <a:cs typeface="Tahoma" pitchFamily="112" charset="0"/>
        </a:defRPr>
      </a:lvl3pPr>
      <a:lvl4pPr algn="ctr" rtl="0" eaLnBrk="1" fontAlgn="base" hangingPunct="1">
        <a:spcBef>
          <a:spcPct val="0"/>
        </a:spcBef>
        <a:spcAft>
          <a:spcPct val="0"/>
        </a:spcAft>
        <a:defRPr sz="4000">
          <a:solidFill>
            <a:schemeClr val="tx1"/>
          </a:solidFill>
          <a:latin typeface="Tahoma" pitchFamily="112" charset="0"/>
          <a:cs typeface="Tahoma" pitchFamily="112" charset="0"/>
        </a:defRPr>
      </a:lvl4pPr>
      <a:lvl5pPr algn="ctr" rtl="0" eaLnBrk="1" fontAlgn="base" hangingPunct="1">
        <a:spcBef>
          <a:spcPct val="0"/>
        </a:spcBef>
        <a:spcAft>
          <a:spcPct val="0"/>
        </a:spcAft>
        <a:defRPr sz="4000">
          <a:solidFill>
            <a:schemeClr val="tx1"/>
          </a:solidFill>
          <a:latin typeface="Tahoma" pitchFamily="112" charset="0"/>
          <a:cs typeface="Tahoma" pitchFamily="112" charset="0"/>
        </a:defRPr>
      </a:lvl5pPr>
      <a:lvl6pPr marL="457200" algn="ctr" rtl="0" eaLnBrk="1" fontAlgn="base" hangingPunct="1">
        <a:spcBef>
          <a:spcPct val="0"/>
        </a:spcBef>
        <a:spcAft>
          <a:spcPct val="0"/>
        </a:spcAft>
        <a:defRPr sz="4000">
          <a:solidFill>
            <a:schemeClr val="tx1"/>
          </a:solidFill>
          <a:latin typeface="Tahoma" pitchFamily="112" charset="0"/>
          <a:cs typeface="Tahoma" pitchFamily="112" charset="0"/>
        </a:defRPr>
      </a:lvl6pPr>
      <a:lvl7pPr marL="914400" algn="ctr" rtl="0" eaLnBrk="1" fontAlgn="base" hangingPunct="1">
        <a:spcBef>
          <a:spcPct val="0"/>
        </a:spcBef>
        <a:spcAft>
          <a:spcPct val="0"/>
        </a:spcAft>
        <a:defRPr sz="4000">
          <a:solidFill>
            <a:schemeClr val="tx1"/>
          </a:solidFill>
          <a:latin typeface="Tahoma" pitchFamily="112" charset="0"/>
          <a:cs typeface="Tahoma" pitchFamily="112" charset="0"/>
        </a:defRPr>
      </a:lvl7pPr>
      <a:lvl8pPr marL="1371600" algn="ctr" rtl="0" eaLnBrk="1" fontAlgn="base" hangingPunct="1">
        <a:spcBef>
          <a:spcPct val="0"/>
        </a:spcBef>
        <a:spcAft>
          <a:spcPct val="0"/>
        </a:spcAft>
        <a:defRPr sz="4000">
          <a:solidFill>
            <a:schemeClr val="tx1"/>
          </a:solidFill>
          <a:latin typeface="Tahoma" pitchFamily="112" charset="0"/>
          <a:cs typeface="Tahoma" pitchFamily="112" charset="0"/>
        </a:defRPr>
      </a:lvl8pPr>
      <a:lvl9pPr marL="1828800" algn="ctr" rtl="0" eaLnBrk="1" fontAlgn="base" hangingPunct="1">
        <a:spcBef>
          <a:spcPct val="0"/>
        </a:spcBef>
        <a:spcAft>
          <a:spcPct val="0"/>
        </a:spcAft>
        <a:defRPr sz="4000">
          <a:solidFill>
            <a:schemeClr val="tx1"/>
          </a:solidFill>
          <a:latin typeface="Tahoma" pitchFamily="112" charset="0"/>
          <a:cs typeface="Tahoma" pitchFamily="112" charset="0"/>
        </a:defRPr>
      </a:lvl9pPr>
    </p:titleStyle>
    <p:bodyStyle>
      <a:lvl1pPr marL="342900" indent="-3429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http://coachesinfo.com/gfx/articles/bettercoach/analysistocoaching/mh-img1.gif"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jpg"/><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jpg"/><Relationship Id="rId5" Type="http://schemas.openxmlformats.org/officeDocument/2006/relationships/image" Target="../media/image6.jpeg"/><Relationship Id="rId4" Type="http://schemas.openxmlformats.org/officeDocument/2006/relationships/image" Target="http://coachesinfo.com/gfx/articles/bettercoach/analysistocoaching/mh-img2.gif"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57356" y="142852"/>
            <a:ext cx="6178871" cy="646331"/>
          </a:xfrm>
          <a:prstGeom prst="rect">
            <a:avLst/>
          </a:prstGeom>
          <a:noFill/>
        </p:spPr>
        <p:txBody>
          <a:bodyPr wrap="none" rtlCol="0">
            <a:spAutoFit/>
          </a:bodyPr>
          <a:lstStyle/>
          <a:p>
            <a:r>
              <a:rPr lang="en-GB" dirty="0" smtClean="0">
                <a:latin typeface="Tahoma" pitchFamily="34" charset="0"/>
                <a:cs typeface="Tahoma" pitchFamily="34" charset="0"/>
              </a:rPr>
              <a:t>International Programme in Performance Analysis of Sport,</a:t>
            </a:r>
          </a:p>
          <a:p>
            <a:r>
              <a:rPr lang="en-GB" dirty="0" smtClean="0">
                <a:latin typeface="Tahoma" pitchFamily="34" charset="0"/>
                <a:cs typeface="Tahoma" pitchFamily="34" charset="0"/>
              </a:rPr>
              <a:t>Szombathely, 5</a:t>
            </a:r>
            <a:r>
              <a:rPr lang="en-GB" baseline="30000" dirty="0" smtClean="0">
                <a:latin typeface="Tahoma" pitchFamily="34" charset="0"/>
                <a:cs typeface="Tahoma" pitchFamily="34" charset="0"/>
              </a:rPr>
              <a:t>th</a:t>
            </a:r>
            <a:r>
              <a:rPr lang="en-GB" dirty="0" smtClean="0">
                <a:latin typeface="Tahoma" pitchFamily="34" charset="0"/>
                <a:cs typeface="Tahoma" pitchFamily="34" charset="0"/>
              </a:rPr>
              <a:t> May – </a:t>
            </a:r>
            <a:r>
              <a:rPr lang="en-GB" dirty="0" smtClean="0">
                <a:latin typeface="Tahoma" pitchFamily="34" charset="0"/>
                <a:cs typeface="Tahoma" pitchFamily="34" charset="0"/>
              </a:rPr>
              <a:t>16th </a:t>
            </a:r>
            <a:r>
              <a:rPr lang="en-GB" dirty="0" smtClean="0">
                <a:latin typeface="Tahoma" pitchFamily="34" charset="0"/>
                <a:cs typeface="Tahoma" pitchFamily="34" charset="0"/>
              </a:rPr>
              <a:t>May, 2012.</a:t>
            </a:r>
            <a:endParaRPr lang="en-GB" dirty="0">
              <a:latin typeface="Tahoma" pitchFamily="34" charset="0"/>
              <a:cs typeface="Tahoma" pitchFamily="34" charset="0"/>
            </a:endParaRPr>
          </a:p>
        </p:txBody>
      </p:sp>
      <p:sp>
        <p:nvSpPr>
          <p:cNvPr id="5" name="TextBox 4"/>
          <p:cNvSpPr txBox="1"/>
          <p:nvPr/>
        </p:nvSpPr>
        <p:spPr>
          <a:xfrm>
            <a:off x="6732240" y="4653136"/>
            <a:ext cx="1620957" cy="1200329"/>
          </a:xfrm>
          <a:prstGeom prst="rect">
            <a:avLst/>
          </a:prstGeom>
          <a:noFill/>
        </p:spPr>
        <p:txBody>
          <a:bodyPr wrap="none" rtlCol="0">
            <a:spAutoFit/>
          </a:bodyPr>
          <a:lstStyle/>
          <a:p>
            <a:r>
              <a:rPr lang="en-GB" sz="3600" b="1" dirty="0" smtClean="0">
                <a:latin typeface="Tahoma" pitchFamily="34" charset="0"/>
                <a:cs typeface="Tahoma" pitchFamily="34" charset="0"/>
              </a:rPr>
              <a:t>IPPAS</a:t>
            </a:r>
          </a:p>
          <a:p>
            <a:pPr algn="ctr"/>
            <a:r>
              <a:rPr lang="en-GB" sz="3600" b="1" dirty="0" smtClean="0">
                <a:latin typeface="Tahoma" pitchFamily="34" charset="0"/>
                <a:cs typeface="Tahoma" pitchFamily="34" charset="0"/>
              </a:rPr>
              <a:t>2013</a:t>
            </a:r>
            <a:endParaRPr lang="en-GB" sz="3600" b="1" dirty="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5" name="Text Box 5"/>
          <p:cNvSpPr txBox="1">
            <a:spLocks noChangeArrowheads="1"/>
          </p:cNvSpPr>
          <p:nvPr/>
        </p:nvSpPr>
        <p:spPr bwMode="auto">
          <a:xfrm>
            <a:off x="457200" y="1692097"/>
            <a:ext cx="130837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3200" dirty="0">
                <a:effectLst>
                  <a:outerShdw blurRad="38100" dist="38100" dir="2700000" algn="tl">
                    <a:srgbClr val="000000"/>
                  </a:outerShdw>
                </a:effectLst>
              </a:rPr>
              <a:t>Method</a:t>
            </a:r>
          </a:p>
        </p:txBody>
      </p:sp>
      <p:sp>
        <p:nvSpPr>
          <p:cNvPr id="286727" name="Text Box 7"/>
          <p:cNvSpPr txBox="1">
            <a:spLocks noChangeArrowheads="1"/>
          </p:cNvSpPr>
          <p:nvPr/>
        </p:nvSpPr>
        <p:spPr bwMode="auto">
          <a:xfrm>
            <a:off x="1116013" y="2217053"/>
            <a:ext cx="7488237"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Clr>
                <a:schemeClr val="hlink"/>
              </a:buClr>
              <a:buFont typeface="Wingdings" pitchFamily="2" charset="2"/>
              <a:buChar char="q"/>
            </a:pPr>
            <a:r>
              <a:rPr lang="en-GB" dirty="0">
                <a:effectLst>
                  <a:outerShdw blurRad="38100" dist="38100" dir="2700000" algn="tl">
                    <a:srgbClr val="000000"/>
                  </a:outerShdw>
                </a:effectLst>
              </a:rPr>
              <a:t>The courses will enable the universities to develop and enhance, in conjunction with the software firm, new electronic methods of delivery, distance learning and assessment. </a:t>
            </a:r>
          </a:p>
          <a:p>
            <a:pPr algn="l">
              <a:buClr>
                <a:schemeClr val="hlink"/>
              </a:buClr>
              <a:buFont typeface="Wingdings" pitchFamily="2" charset="2"/>
              <a:buChar char="q"/>
            </a:pPr>
            <a:r>
              <a:rPr lang="en-GB" dirty="0">
                <a:effectLst>
                  <a:outerShdw blurRad="38100" dist="38100" dir="2700000" algn="tl">
                    <a:srgbClr val="000000"/>
                  </a:outerShdw>
                </a:effectLst>
              </a:rPr>
              <a:t>This will involve staff and students improving their communication skills through such software as </a:t>
            </a:r>
            <a:r>
              <a:rPr lang="en-GB" dirty="0" err="1">
                <a:effectLst>
                  <a:outerShdw blurRad="38100" dist="38100" dir="2700000" algn="tl">
                    <a:srgbClr val="000000"/>
                  </a:outerShdw>
                </a:effectLst>
              </a:rPr>
              <a:t>Powerpoint</a:t>
            </a:r>
            <a:r>
              <a:rPr lang="en-GB" dirty="0">
                <a:effectLst>
                  <a:outerShdw blurRad="38100" dist="38100" dir="2700000" algn="tl">
                    <a:srgbClr val="000000"/>
                  </a:outerShdw>
                </a:effectLst>
              </a:rPr>
              <a:t>, Skype, Adobe, Microsoft Excel, and so on, as well as the interactive software packages that we </a:t>
            </a:r>
            <a:r>
              <a:rPr lang="en-GB" dirty="0" smtClean="0">
                <a:effectLst>
                  <a:outerShdw blurRad="38100" dist="38100" dir="2700000" algn="tl">
                    <a:srgbClr val="000000"/>
                  </a:outerShdw>
                </a:effectLst>
              </a:rPr>
              <a:t>will deliver </a:t>
            </a:r>
            <a:r>
              <a:rPr lang="en-GB" dirty="0">
                <a:effectLst>
                  <a:outerShdw blurRad="38100" dist="38100" dir="2700000" algn="tl">
                    <a:srgbClr val="000000"/>
                  </a:outerShdw>
                </a:effectLst>
              </a:rPr>
              <a:t>as the courses develop. </a:t>
            </a:r>
          </a:p>
          <a:p>
            <a:pPr algn="l">
              <a:buClr>
                <a:schemeClr val="hlink"/>
              </a:buClr>
              <a:buFont typeface="Wingdings" pitchFamily="2" charset="2"/>
              <a:buChar char="q"/>
            </a:pPr>
            <a:r>
              <a:rPr lang="en-GB" dirty="0">
                <a:effectLst>
                  <a:outerShdw blurRad="38100" dist="38100" dir="2700000" algn="tl">
                    <a:srgbClr val="000000"/>
                  </a:outerShdw>
                </a:effectLst>
              </a:rPr>
              <a:t>There will be as much ‘hands on’ experience as possible for the students, designing analysis systems for any sports in which they are interested, transferring these ideas into the generic software to enable data capture from video. </a:t>
            </a:r>
          </a:p>
          <a:p>
            <a:pPr algn="l">
              <a:buClr>
                <a:schemeClr val="hlink"/>
              </a:buClr>
              <a:buFont typeface="Wingdings" pitchFamily="2" charset="2"/>
              <a:buChar char="q"/>
            </a:pPr>
            <a:r>
              <a:rPr lang="en-GB" dirty="0">
                <a:effectLst>
                  <a:outerShdw blurRad="38100" dist="38100" dir="2700000" algn="tl">
                    <a:srgbClr val="000000"/>
                  </a:outerShdw>
                </a:effectLst>
              </a:rPr>
              <a:t>They will learn correct analysis methods to process these data and then use them to create storyboards for edited videos that tell the tale of the performance. </a:t>
            </a:r>
          </a:p>
          <a:p>
            <a:pPr algn="l">
              <a:buClr>
                <a:schemeClr val="hlink"/>
              </a:buClr>
              <a:buFont typeface="Wingdings" pitchFamily="2" charset="2"/>
              <a:buChar char="q"/>
            </a:pPr>
            <a:r>
              <a:rPr lang="en-GB" dirty="0">
                <a:effectLst>
                  <a:outerShdw blurRad="38100" dist="38100" dir="2700000" algn="tl">
                    <a:srgbClr val="000000"/>
                  </a:outerShdw>
                </a:effectLst>
              </a:rPr>
              <a:t>All students will have to make presentations as part of  their assessments, </a:t>
            </a:r>
            <a:r>
              <a:rPr lang="en-GB" dirty="0" smtClean="0">
                <a:effectLst>
                  <a:outerShdw blurRad="38100" dist="38100" dir="2700000" algn="tl">
                    <a:srgbClr val="000000"/>
                  </a:outerShdw>
                </a:effectLst>
              </a:rPr>
              <a:t>these </a:t>
            </a:r>
            <a:r>
              <a:rPr lang="en-GB" dirty="0">
                <a:effectLst>
                  <a:outerShdw blurRad="38100" dist="38100" dir="2700000" algn="tl">
                    <a:srgbClr val="000000"/>
                  </a:outerShdw>
                </a:effectLst>
              </a:rPr>
              <a:t>being projects based on their practical work </a:t>
            </a:r>
            <a:endParaRPr lang="en-US" dirty="0">
              <a:effectLst>
                <a:outerShdw blurRad="38100" dist="38100" dir="2700000" algn="tl">
                  <a:srgbClr val="000000"/>
                </a:outerShdw>
              </a:effectLst>
            </a:endParaRPr>
          </a:p>
        </p:txBody>
      </p:sp>
      <p:sp>
        <p:nvSpPr>
          <p:cNvPr id="12" name="TextBox 2"/>
          <p:cNvSpPr txBox="1">
            <a:spLocks noChangeArrowheads="1"/>
          </p:cNvSpPr>
          <p:nvPr/>
        </p:nvSpPr>
        <p:spPr bwMode="auto">
          <a:xfrm>
            <a:off x="1835696" y="838200"/>
            <a:ext cx="5395387"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pPr>
            <a:r>
              <a:rPr lang="en-GB" altLang="zh-CN" sz="3600" b="1" dirty="0" smtClean="0"/>
              <a:t>PARCS</a:t>
            </a:r>
          </a:p>
          <a:p>
            <a:pPr algn="ctr">
              <a:buFontTx/>
              <a:buNone/>
            </a:pPr>
            <a:r>
              <a:rPr lang="en-GB" altLang="zh-CN" sz="1600" b="1" dirty="0" smtClean="0"/>
              <a:t>(Performance Analysis </a:t>
            </a:r>
            <a:r>
              <a:rPr lang="en-GB" altLang="zh-CN" sz="1600" b="1" dirty="0"/>
              <a:t>R</a:t>
            </a:r>
            <a:r>
              <a:rPr lang="en-GB" altLang="zh-CN" sz="1600" b="1" dirty="0" smtClean="0"/>
              <a:t>esearch and Consultancy in Sport)</a:t>
            </a:r>
            <a:endParaRPr lang="en-GB" altLang="zh-CN" sz="1600" b="1"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335808"/>
            <a:ext cx="1399728" cy="634544"/>
          </a:xfrm>
          <a:prstGeom prst="rect">
            <a:avLst/>
          </a:prstGeom>
        </p:spPr>
      </p:pic>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342735"/>
            <a:ext cx="1399728" cy="634544"/>
          </a:xfrm>
          <a:prstGeom prst="rect">
            <a:avLst/>
          </a:prstGeom>
        </p:spPr>
      </p:pic>
    </p:spTree>
    <p:extLst>
      <p:ext uri="{BB962C8B-B14F-4D97-AF65-F5344CB8AC3E}">
        <p14:creationId xmlns:p14="http://schemas.microsoft.com/office/powerpoint/2010/main" val="372161350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86727">
                                            <p:txEl>
                                              <p:pRg st="0" end="0"/>
                                            </p:txEl>
                                          </p:spTgt>
                                        </p:tgtEl>
                                        <p:attrNameLst>
                                          <p:attrName>style.visibility</p:attrName>
                                        </p:attrNameLst>
                                      </p:cBhvr>
                                      <p:to>
                                        <p:strVal val="visible"/>
                                      </p:to>
                                    </p:set>
                                    <p:anim calcmode="lin" valueType="num">
                                      <p:cBhvr additive="base">
                                        <p:cTn id="7" dur="500" fill="hold"/>
                                        <p:tgtEl>
                                          <p:spTgt spid="28672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867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86727">
                                            <p:txEl>
                                              <p:pRg st="1" end="1"/>
                                            </p:txEl>
                                          </p:spTgt>
                                        </p:tgtEl>
                                        <p:attrNameLst>
                                          <p:attrName>style.visibility</p:attrName>
                                        </p:attrNameLst>
                                      </p:cBhvr>
                                      <p:to>
                                        <p:strVal val="visible"/>
                                      </p:to>
                                    </p:set>
                                    <p:anim calcmode="lin" valueType="num">
                                      <p:cBhvr additive="base">
                                        <p:cTn id="13" dur="500" fill="hold"/>
                                        <p:tgtEl>
                                          <p:spTgt spid="28672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867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86727">
                                            <p:txEl>
                                              <p:pRg st="2" end="2"/>
                                            </p:txEl>
                                          </p:spTgt>
                                        </p:tgtEl>
                                        <p:attrNameLst>
                                          <p:attrName>style.visibility</p:attrName>
                                        </p:attrNameLst>
                                      </p:cBhvr>
                                      <p:to>
                                        <p:strVal val="visible"/>
                                      </p:to>
                                    </p:set>
                                    <p:anim calcmode="lin" valueType="num">
                                      <p:cBhvr additive="base">
                                        <p:cTn id="19" dur="500" fill="hold"/>
                                        <p:tgtEl>
                                          <p:spTgt spid="28672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867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86727">
                                            <p:txEl>
                                              <p:pRg st="3" end="3"/>
                                            </p:txEl>
                                          </p:spTgt>
                                        </p:tgtEl>
                                        <p:attrNameLst>
                                          <p:attrName>style.visibility</p:attrName>
                                        </p:attrNameLst>
                                      </p:cBhvr>
                                      <p:to>
                                        <p:strVal val="visible"/>
                                      </p:to>
                                    </p:set>
                                    <p:anim calcmode="lin" valueType="num">
                                      <p:cBhvr additive="base">
                                        <p:cTn id="25" dur="500" fill="hold"/>
                                        <p:tgtEl>
                                          <p:spTgt spid="28672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867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86727">
                                            <p:txEl>
                                              <p:pRg st="4" end="4"/>
                                            </p:txEl>
                                          </p:spTgt>
                                        </p:tgtEl>
                                        <p:attrNameLst>
                                          <p:attrName>style.visibility</p:attrName>
                                        </p:attrNameLst>
                                      </p:cBhvr>
                                      <p:to>
                                        <p:strVal val="visible"/>
                                      </p:to>
                                    </p:set>
                                    <p:anim calcmode="lin" valueType="num">
                                      <p:cBhvr additive="base">
                                        <p:cTn id="31" dur="500" fill="hold"/>
                                        <p:tgtEl>
                                          <p:spTgt spid="286727">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8672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7"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9" name="Text Box 5"/>
          <p:cNvSpPr txBox="1">
            <a:spLocks noChangeArrowheads="1"/>
          </p:cNvSpPr>
          <p:nvPr/>
        </p:nvSpPr>
        <p:spPr bwMode="auto">
          <a:xfrm>
            <a:off x="304800" y="1836113"/>
            <a:ext cx="130837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3200" dirty="0">
                <a:effectLst>
                  <a:outerShdw blurRad="38100" dist="38100" dir="2700000" algn="tl">
                    <a:srgbClr val="000000"/>
                  </a:outerShdw>
                </a:effectLst>
              </a:rPr>
              <a:t>Method</a:t>
            </a:r>
          </a:p>
        </p:txBody>
      </p:sp>
      <p:sp>
        <p:nvSpPr>
          <p:cNvPr id="287751" name="Text Box 7"/>
          <p:cNvSpPr txBox="1">
            <a:spLocks noChangeArrowheads="1"/>
          </p:cNvSpPr>
          <p:nvPr/>
        </p:nvSpPr>
        <p:spPr bwMode="auto">
          <a:xfrm>
            <a:off x="684213" y="2494051"/>
            <a:ext cx="8280400"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Clr>
                <a:schemeClr val="hlink"/>
              </a:buClr>
              <a:buFont typeface="Wingdings" pitchFamily="2" charset="2"/>
              <a:buChar char="q"/>
            </a:pPr>
            <a:r>
              <a:rPr lang="en-GB" dirty="0">
                <a:effectLst>
                  <a:outerShdw blurRad="38100" dist="38100" dir="2700000" algn="tl">
                    <a:srgbClr val="000000"/>
                  </a:outerShdw>
                </a:effectLst>
              </a:rPr>
              <a:t>The courses will enable the universities to develop and enhance, in conjunction with the software firm, new electronic methods of delivery, distance learning and assessment. All the material and resources for the courses will be electronic, then all the students, and staff of course, will enhance their technological and computing knowledge through the use of the software packages such as FOCUS (</a:t>
            </a:r>
            <a:r>
              <a:rPr lang="en-GB" dirty="0" err="1">
                <a:effectLst>
                  <a:outerShdw blurRad="38100" dist="38100" dir="2700000" algn="tl">
                    <a:srgbClr val="000000"/>
                  </a:outerShdw>
                </a:effectLst>
              </a:rPr>
              <a:t>EliteSportsAnalysis</a:t>
            </a:r>
            <a:r>
              <a:rPr lang="en-GB" dirty="0">
                <a:effectLst>
                  <a:outerShdw blurRad="38100" dist="38100" dir="2700000" algn="tl">
                    <a:srgbClr val="000000"/>
                  </a:outerShdw>
                </a:effectLst>
              </a:rPr>
              <a:t>), </a:t>
            </a:r>
            <a:r>
              <a:rPr lang="en-GB" dirty="0" err="1">
                <a:effectLst>
                  <a:outerShdw blurRad="38100" dist="38100" dir="2700000" algn="tl">
                    <a:srgbClr val="000000"/>
                  </a:outerShdw>
                </a:effectLst>
              </a:rPr>
              <a:t>Powerpoint</a:t>
            </a:r>
            <a:r>
              <a:rPr lang="en-GB" dirty="0">
                <a:effectLst>
                  <a:outerShdw blurRad="38100" dist="38100" dir="2700000" algn="tl">
                    <a:srgbClr val="000000"/>
                  </a:outerShdw>
                </a:effectLst>
              </a:rPr>
              <a:t>, Skype, Adobe, Microsoft Excel, and so on.</a:t>
            </a:r>
            <a:r>
              <a:rPr lang="en-US" dirty="0">
                <a:effectLst>
                  <a:outerShdw blurRad="38100" dist="38100" dir="2700000" algn="tl">
                    <a:srgbClr val="000000"/>
                  </a:outerShdw>
                </a:effectLst>
              </a:rPr>
              <a:t> </a:t>
            </a:r>
          </a:p>
          <a:p>
            <a:pPr algn="l">
              <a:buClr>
                <a:schemeClr val="hlink"/>
              </a:buClr>
              <a:buFont typeface="Wingdings" pitchFamily="2" charset="2"/>
              <a:buChar char="q"/>
            </a:pPr>
            <a:endParaRPr lang="en-US" dirty="0">
              <a:effectLst>
                <a:outerShdw blurRad="38100" dist="38100" dir="2700000" algn="tl">
                  <a:srgbClr val="000000"/>
                </a:outerShdw>
              </a:effectLst>
            </a:endParaRPr>
          </a:p>
          <a:p>
            <a:pPr algn="l">
              <a:buClr>
                <a:schemeClr val="hlink"/>
              </a:buClr>
              <a:buFont typeface="Wingdings" pitchFamily="2" charset="2"/>
              <a:buChar char="q"/>
            </a:pPr>
            <a:r>
              <a:rPr lang="en-GB" dirty="0">
                <a:effectLst>
                  <a:outerShdw blurRad="38100" dist="38100" dir="2700000" algn="tl">
                    <a:srgbClr val="000000"/>
                  </a:outerShdw>
                </a:effectLst>
              </a:rPr>
              <a:t>These modules (equivalent to 20 CATS each in the UK, or 10 ECTS each in </a:t>
            </a:r>
            <a:r>
              <a:rPr lang="en-GB" dirty="0" smtClean="0">
                <a:effectLst>
                  <a:outerShdw blurRad="38100" dist="38100" dir="2700000" algn="tl">
                    <a:srgbClr val="000000"/>
                  </a:outerShdw>
                </a:effectLst>
              </a:rPr>
              <a:t>Europe and certified by Middlesex University) </a:t>
            </a:r>
            <a:r>
              <a:rPr lang="en-GB" dirty="0">
                <a:effectLst>
                  <a:outerShdw blurRad="38100" dist="38100" dir="2700000" algn="tl">
                    <a:srgbClr val="000000"/>
                  </a:outerShdw>
                </a:effectLst>
              </a:rPr>
              <a:t>are delivered in a similar form at a number of the universities as part of sports degrees. This course will complement those courses, and will enable the students to gain access to MSc courses such as those run at UWIC, NTU Nottingham</a:t>
            </a:r>
            <a:r>
              <a:rPr lang="en-GB" dirty="0" smtClean="0">
                <a:effectLst>
                  <a:outerShdw blurRad="38100" dist="38100" dir="2700000" algn="tl">
                    <a:srgbClr val="000000"/>
                  </a:outerShdw>
                </a:effectLst>
              </a:rPr>
              <a:t>, </a:t>
            </a:r>
            <a:r>
              <a:rPr lang="en-GB" dirty="0" smtClean="0">
                <a:effectLst>
                  <a:outerShdw blurRad="38100" dist="38100" dir="2700000" algn="tl">
                    <a:srgbClr val="000000"/>
                  </a:outerShdw>
                </a:effectLst>
              </a:rPr>
              <a:t>Chester, Middlesex, Chichester, </a:t>
            </a:r>
            <a:r>
              <a:rPr lang="en-GB" dirty="0">
                <a:effectLst>
                  <a:outerShdw blurRad="38100" dist="38100" dir="2700000" algn="tl">
                    <a:srgbClr val="000000"/>
                  </a:outerShdw>
                </a:effectLst>
              </a:rPr>
              <a:t>and the International MSc in PAS run by NTU, Otto von Guericke </a:t>
            </a:r>
            <a:r>
              <a:rPr lang="en-GB" dirty="0" err="1">
                <a:effectLst>
                  <a:outerShdw blurRad="38100" dist="38100" dir="2700000" algn="tl">
                    <a:srgbClr val="000000"/>
                  </a:outerShdw>
                </a:effectLst>
              </a:rPr>
              <a:t>Universitat</a:t>
            </a:r>
            <a:r>
              <a:rPr lang="en-GB" dirty="0">
                <a:effectLst>
                  <a:outerShdw blurRad="38100" dist="38100" dir="2700000" algn="tl">
                    <a:srgbClr val="000000"/>
                  </a:outerShdw>
                </a:effectLst>
              </a:rPr>
              <a:t>, Magdeburg and the University of Valencia.</a:t>
            </a:r>
            <a:r>
              <a:rPr lang="en-US" dirty="0">
                <a:effectLst>
                  <a:outerShdw blurRad="38100" dist="38100" dir="2700000" algn="tl">
                    <a:srgbClr val="000000"/>
                  </a:outerShdw>
                </a:effectLst>
              </a:rPr>
              <a:t> </a:t>
            </a:r>
          </a:p>
        </p:txBody>
      </p:sp>
      <p:sp>
        <p:nvSpPr>
          <p:cNvPr id="12" name="TextBox 2"/>
          <p:cNvSpPr txBox="1">
            <a:spLocks noChangeArrowheads="1"/>
          </p:cNvSpPr>
          <p:nvPr/>
        </p:nvSpPr>
        <p:spPr bwMode="auto">
          <a:xfrm>
            <a:off x="1835696" y="838200"/>
            <a:ext cx="5395387"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pPr>
            <a:r>
              <a:rPr lang="en-GB" altLang="zh-CN" sz="3600" b="1" dirty="0" smtClean="0"/>
              <a:t>PARCS</a:t>
            </a:r>
          </a:p>
          <a:p>
            <a:pPr algn="ctr">
              <a:buFontTx/>
              <a:buNone/>
            </a:pPr>
            <a:r>
              <a:rPr lang="en-GB" altLang="zh-CN" sz="1600" b="1" dirty="0" smtClean="0"/>
              <a:t>(Performance Analysis </a:t>
            </a:r>
            <a:r>
              <a:rPr lang="en-GB" altLang="zh-CN" sz="1600" b="1" dirty="0"/>
              <a:t>R</a:t>
            </a:r>
            <a:r>
              <a:rPr lang="en-GB" altLang="zh-CN" sz="1600" b="1" dirty="0" smtClean="0"/>
              <a:t>esearch and Consultancy in Sport)</a:t>
            </a:r>
            <a:endParaRPr lang="en-GB" altLang="zh-CN" sz="1600" b="1"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335808"/>
            <a:ext cx="1399728" cy="634544"/>
          </a:xfrm>
          <a:prstGeom prst="rect">
            <a:avLst/>
          </a:prstGeom>
        </p:spPr>
      </p:pic>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342735"/>
            <a:ext cx="1399728" cy="634544"/>
          </a:xfrm>
          <a:prstGeom prst="rect">
            <a:avLst/>
          </a:prstGeom>
        </p:spPr>
      </p:pic>
    </p:spTree>
    <p:extLst>
      <p:ext uri="{BB962C8B-B14F-4D97-AF65-F5344CB8AC3E}">
        <p14:creationId xmlns:p14="http://schemas.microsoft.com/office/powerpoint/2010/main" val="61197025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87751">
                                            <p:txEl>
                                              <p:pRg st="0" end="0"/>
                                            </p:txEl>
                                          </p:spTgt>
                                        </p:tgtEl>
                                        <p:attrNameLst>
                                          <p:attrName>style.visibility</p:attrName>
                                        </p:attrNameLst>
                                      </p:cBhvr>
                                      <p:to>
                                        <p:strVal val="visible"/>
                                      </p:to>
                                    </p:set>
                                    <p:anim calcmode="lin" valueType="num">
                                      <p:cBhvr>
                                        <p:cTn id="7" dur="2000" fill="hold"/>
                                        <p:tgtEl>
                                          <p:spTgt spid="287751">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28775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87751">
                                            <p:txEl>
                                              <p:pRg st="2" end="2"/>
                                            </p:txEl>
                                          </p:spTgt>
                                        </p:tgtEl>
                                        <p:attrNameLst>
                                          <p:attrName>style.visibility</p:attrName>
                                        </p:attrNameLst>
                                      </p:cBhvr>
                                      <p:to>
                                        <p:strVal val="visible"/>
                                      </p:to>
                                    </p:set>
                                    <p:anim calcmode="lin" valueType="num">
                                      <p:cBhvr>
                                        <p:cTn id="13" dur="2000" fill="hold"/>
                                        <p:tgtEl>
                                          <p:spTgt spid="287751">
                                            <p:txEl>
                                              <p:pRg st="2" end="2"/>
                                            </p:txEl>
                                          </p:spTgt>
                                        </p:tgtEl>
                                        <p:attrNameLst>
                                          <p:attrName>ppt_w</p:attrName>
                                        </p:attrNameLst>
                                      </p:cBhvr>
                                      <p:tavLst>
                                        <p:tav tm="0">
                                          <p:val>
                                            <p:fltVal val="0"/>
                                          </p:val>
                                        </p:tav>
                                        <p:tav tm="100000">
                                          <p:val>
                                            <p:strVal val="#ppt_w"/>
                                          </p:val>
                                        </p:tav>
                                      </p:tavLst>
                                    </p:anim>
                                    <p:anim calcmode="lin" valueType="num">
                                      <p:cBhvr>
                                        <p:cTn id="14" dur="2000" fill="hold"/>
                                        <p:tgtEl>
                                          <p:spTgt spid="287751">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5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3" name="Text Box 5"/>
          <p:cNvSpPr txBox="1">
            <a:spLocks noChangeArrowheads="1"/>
          </p:cNvSpPr>
          <p:nvPr/>
        </p:nvSpPr>
        <p:spPr bwMode="auto">
          <a:xfrm>
            <a:off x="-39960" y="1606148"/>
            <a:ext cx="2534668"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GB" sz="3200" b="1" dirty="0" smtClean="0">
              <a:effectLst/>
            </a:endParaRPr>
          </a:p>
          <a:p>
            <a:pPr algn="ctr"/>
            <a:endParaRPr lang="en-GB" sz="3200" b="1" dirty="0"/>
          </a:p>
          <a:p>
            <a:pPr algn="ctr"/>
            <a:r>
              <a:rPr lang="en-GB" sz="3200" b="1" dirty="0" smtClean="0">
                <a:effectLst/>
              </a:rPr>
              <a:t>Work </a:t>
            </a:r>
            <a:endParaRPr lang="en-GB" sz="3200" b="1" dirty="0">
              <a:effectLst/>
            </a:endParaRPr>
          </a:p>
          <a:p>
            <a:pPr algn="ctr"/>
            <a:r>
              <a:rPr lang="en-GB" sz="3200" b="1" dirty="0" smtClean="0">
                <a:effectLst/>
              </a:rPr>
              <a:t>Programme</a:t>
            </a:r>
          </a:p>
          <a:p>
            <a:pPr algn="ctr"/>
            <a:endParaRPr lang="en-GB" sz="3200" b="1" dirty="0"/>
          </a:p>
          <a:p>
            <a:pPr algn="ctr"/>
            <a:r>
              <a:rPr lang="en-GB" sz="3200" b="1" dirty="0" smtClean="0">
                <a:effectLst/>
              </a:rPr>
              <a:t>WEEK ONE </a:t>
            </a:r>
            <a:endParaRPr lang="en-US" sz="3200" b="1" dirty="0">
              <a:effectLst/>
            </a:endParaRPr>
          </a:p>
        </p:txBody>
      </p:sp>
      <p:graphicFrame>
        <p:nvGraphicFramePr>
          <p:cNvPr id="289084" name="Group 316"/>
          <p:cNvGraphicFramePr>
            <a:graphicFrameLocks noGrp="1"/>
          </p:cNvGraphicFramePr>
          <p:nvPr>
            <p:extLst>
              <p:ext uri="{D42A27DB-BD31-4B8C-83A1-F6EECF244321}">
                <p14:modId xmlns:p14="http://schemas.microsoft.com/office/powerpoint/2010/main" val="4119316716"/>
              </p:ext>
            </p:extLst>
          </p:nvPr>
        </p:nvGraphicFramePr>
        <p:xfrm>
          <a:off x="2537717" y="259080"/>
          <a:ext cx="6354763" cy="5882640"/>
        </p:xfrm>
        <a:graphic>
          <a:graphicData uri="http://schemas.openxmlformats.org/drawingml/2006/table">
            <a:tbl>
              <a:tblPr/>
              <a:tblGrid>
                <a:gridCol w="1173163"/>
                <a:gridCol w="5181600"/>
              </a:tblGrid>
              <a:tr h="25558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00"/>
                          </a:solidFill>
                          <a:effectLst/>
                          <a:latin typeface="+mn-lt"/>
                          <a:ea typeface="Times New Roman" pitchFamily="18" charset="0"/>
                          <a:cs typeface="Arial" charset="0"/>
                        </a:rPr>
                        <a:t>Day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mn-lt"/>
                          <a:ea typeface="Times New Roman" pitchFamily="18" charset="0"/>
                          <a:cs typeface="Arial" charset="0"/>
                        </a:rPr>
                        <a:t>The programme of lectures and other activities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3651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00"/>
                          </a:solidFill>
                          <a:effectLst/>
                          <a:latin typeface="+mn-lt"/>
                          <a:ea typeface="Times New Roman" pitchFamily="18" charset="0"/>
                          <a:cs typeface="Arial" charset="0"/>
                        </a:rPr>
                        <a:t>1 (am)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mn-lt"/>
                          <a:ea typeface="Times New Roman" pitchFamily="18" charset="0"/>
                          <a:cs typeface="Arial" charset="0"/>
                        </a:rPr>
                        <a:t>Lecture: Introduction to performance analysis, purposes, stages, activities. (MDH– see section  4.7 for key to initials)</a:t>
                      </a:r>
                      <a:endParaRPr kumimoji="0" lang="en-US" sz="1400" b="1" i="0" u="none" strike="noStrike" cap="none" normalizeH="0" baseline="0" smtClean="0">
                        <a:ln>
                          <a:noFill/>
                        </a:ln>
                        <a:solidFill>
                          <a:srgbClr val="000000"/>
                        </a:solidFill>
                        <a:effectLst/>
                        <a:latin typeface="+mn-lt"/>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mn-lt"/>
                          <a:ea typeface="Times New Roman" pitchFamily="18" charset="0"/>
                          <a:cs typeface="Arial" charset="0"/>
                        </a:rPr>
                        <a:t>Tutorial: Coursework: the task, use of the systems. (NJ)</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3651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mn-lt"/>
                          <a:ea typeface="Times New Roman" pitchFamily="18" charset="0"/>
                          <a:cs typeface="Arial" charset="0"/>
                        </a:rPr>
                        <a:t>1 (pm)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00"/>
                          </a:solidFill>
                          <a:effectLst/>
                          <a:latin typeface="+mn-lt"/>
                          <a:ea typeface="Times New Roman" pitchFamily="18" charset="0"/>
                          <a:cs typeface="Arial" charset="0"/>
                        </a:rPr>
                        <a:t>Lecture: Quantitative v qualitative analysis of performance. (HD)</a:t>
                      </a:r>
                      <a:endParaRPr kumimoji="0" lang="en-US" sz="1400" b="1" i="0" u="none" strike="noStrike" cap="none" normalizeH="0" baseline="0" dirty="0" smtClean="0">
                        <a:ln>
                          <a:noFill/>
                        </a:ln>
                        <a:solidFill>
                          <a:srgbClr val="000000"/>
                        </a:solidFill>
                        <a:effectLst/>
                        <a:latin typeface="+mn-lt"/>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00"/>
                          </a:solidFill>
                          <a:effectLst/>
                          <a:latin typeface="+mn-lt"/>
                          <a:ea typeface="Times New Roman" pitchFamily="18" charset="0"/>
                          <a:cs typeface="Arial" charset="0"/>
                        </a:rPr>
                        <a:t>Lecture: Tactical and technical analysis. (ID)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3651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mn-lt"/>
                          <a:cs typeface="Times New Roman" pitchFamily="18" charset="0"/>
                        </a:rPr>
                        <a:t>2 (am)</a:t>
                      </a:r>
                      <a:endParaRPr kumimoji="0" lang="en-GB" sz="1400" b="1" i="0" u="none" strike="noStrike" cap="none" normalizeH="0" baseline="0" smtClean="0">
                        <a:ln>
                          <a:noFill/>
                        </a:ln>
                        <a:solidFill>
                          <a:srgbClr val="000000"/>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mn-lt"/>
                          <a:ea typeface="Times New Roman" pitchFamily="18" charset="0"/>
                          <a:cs typeface="Arial" charset="0"/>
                        </a:rPr>
                        <a:t>Seminar: Technical effectiveness in team games. (GV, GC and BB) </a:t>
                      </a:r>
                      <a:endParaRPr kumimoji="0" lang="en-US" sz="1400" b="1" i="0" u="none" strike="noStrike" cap="none" normalizeH="0" baseline="0" smtClean="0">
                        <a:ln>
                          <a:noFill/>
                        </a:ln>
                        <a:solidFill>
                          <a:srgbClr val="000000"/>
                        </a:solidFill>
                        <a:effectLst/>
                        <a:latin typeface="+mn-lt"/>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mn-lt"/>
                          <a:ea typeface="Times New Roman" pitchFamily="18" charset="0"/>
                          <a:cs typeface="Arial" charset="0"/>
                        </a:rPr>
                        <a:t>Seminar: Technical effectiveness in racket sports. (MDH, NJ, GV and ID)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3651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mn-lt"/>
                          <a:cs typeface="Times New Roman" pitchFamily="18" charset="0"/>
                        </a:rPr>
                        <a:t>2 (pm)</a:t>
                      </a:r>
                      <a:endParaRPr kumimoji="0" lang="en-GB" sz="1400" b="1" i="0" u="none" strike="noStrike" cap="none" normalizeH="0" baseline="0" smtClean="0">
                        <a:ln>
                          <a:noFill/>
                        </a:ln>
                        <a:solidFill>
                          <a:srgbClr val="000000"/>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00"/>
                          </a:solidFill>
                          <a:effectLst/>
                          <a:latin typeface="+mn-lt"/>
                          <a:ea typeface="Times New Roman" pitchFamily="18" charset="0"/>
                          <a:cs typeface="Arial" charset="0"/>
                        </a:rPr>
                        <a:t>Seminar: Time-motion analysis -work-rate analysis. (AH, JT2)</a:t>
                      </a:r>
                      <a:endParaRPr kumimoji="0" lang="en-US" sz="1400" b="1" i="0" u="none" strike="noStrike" cap="none" normalizeH="0" baseline="0" dirty="0" smtClean="0">
                        <a:ln>
                          <a:noFill/>
                        </a:ln>
                        <a:solidFill>
                          <a:srgbClr val="000000"/>
                        </a:solidFill>
                        <a:effectLst/>
                        <a:latin typeface="+mn-lt"/>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00"/>
                          </a:solidFill>
                          <a:effectLst/>
                          <a:latin typeface="+mn-lt"/>
                          <a:ea typeface="Times New Roman" pitchFamily="18" charset="0"/>
                          <a:cs typeface="Arial" charset="0"/>
                        </a:rPr>
                        <a:t>Lecture and Seminar: Designing systems. (MDH JJW, HD and NJ)</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3651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mn-lt"/>
                          <a:cs typeface="Times New Roman" pitchFamily="18" charset="0"/>
                        </a:rPr>
                        <a:t>3 (am)</a:t>
                      </a:r>
                      <a:endParaRPr kumimoji="0" lang="en-GB" sz="1400" b="1" i="0" u="none" strike="noStrike" cap="none" normalizeH="0" baseline="0" smtClean="0">
                        <a:ln>
                          <a:noFill/>
                        </a:ln>
                        <a:solidFill>
                          <a:srgbClr val="000000"/>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mn-lt"/>
                          <a:ea typeface="Times New Roman" pitchFamily="18" charset="0"/>
                          <a:cs typeface="Arial" charset="0"/>
                        </a:rPr>
                        <a:t>Lecture: Performance Indicators and Reliability (MDH)</a:t>
                      </a:r>
                      <a:endParaRPr kumimoji="0" lang="en-US" sz="1400" b="1" i="0" u="none" strike="noStrike" cap="none" normalizeH="0" baseline="0" smtClean="0">
                        <a:ln>
                          <a:noFill/>
                        </a:ln>
                        <a:solidFill>
                          <a:srgbClr val="000000"/>
                        </a:solidFill>
                        <a:effectLst/>
                        <a:latin typeface="+mn-lt"/>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mn-lt"/>
                          <a:ea typeface="Times New Roman" pitchFamily="18" charset="0"/>
                          <a:cs typeface="Arial" charset="0"/>
                        </a:rPr>
                        <a:t>Seminar: Making a presentation - using Powerpoint. (GS)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286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mn-lt"/>
                          <a:cs typeface="Times New Roman" pitchFamily="18" charset="0"/>
                        </a:rPr>
                        <a:t>3 (pm)</a:t>
                      </a:r>
                      <a:endParaRPr kumimoji="0" lang="en-GB" sz="1400" b="1" i="0" u="none" strike="noStrike" cap="none" normalizeH="0" baseline="0" smtClean="0">
                        <a:ln>
                          <a:noFill/>
                        </a:ln>
                        <a:solidFill>
                          <a:srgbClr val="000000"/>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mn-lt"/>
                          <a:ea typeface="Times New Roman" pitchFamily="18" charset="0"/>
                          <a:cs typeface="Arial" charset="0"/>
                        </a:rPr>
                        <a:t>Tutorial: On the system designs (MDH, JJW and NJ)</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3651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mn-lt"/>
                          <a:cs typeface="Times New Roman" pitchFamily="18" charset="0"/>
                        </a:rPr>
                        <a:t>4 (am)</a:t>
                      </a:r>
                      <a:endParaRPr kumimoji="0" lang="en-GB" sz="1400" b="1" i="0" u="none" strike="noStrike" cap="none" normalizeH="0" baseline="0" smtClean="0">
                        <a:ln>
                          <a:noFill/>
                        </a:ln>
                        <a:solidFill>
                          <a:srgbClr val="000000"/>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mn-lt"/>
                          <a:ea typeface="Times New Roman" pitchFamily="18" charset="0"/>
                          <a:cs typeface="Arial" charset="0"/>
                        </a:rPr>
                        <a:t>Lecture: Motor Control (AH)</a:t>
                      </a:r>
                      <a:endParaRPr kumimoji="0" lang="en-US" sz="1400" b="1" i="0" u="none" strike="noStrike" cap="none" normalizeH="0" baseline="0" smtClean="0">
                        <a:ln>
                          <a:noFill/>
                        </a:ln>
                        <a:solidFill>
                          <a:srgbClr val="000000"/>
                        </a:solidFill>
                        <a:effectLst/>
                        <a:latin typeface="+mn-lt"/>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mn-lt"/>
                          <a:ea typeface="Times New Roman" pitchFamily="18" charset="0"/>
                          <a:cs typeface="Arial" charset="0"/>
                        </a:rPr>
                        <a:t>Lecture: Learning and feedback (HD)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286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mn-lt"/>
                          <a:cs typeface="Times New Roman" pitchFamily="18" charset="0"/>
                        </a:rPr>
                        <a:t>4 (pm)</a:t>
                      </a:r>
                      <a:endParaRPr kumimoji="0" lang="en-GB" sz="1400" b="1" i="0" u="none" strike="noStrike" cap="none" normalizeH="0" baseline="0" smtClean="0">
                        <a:ln>
                          <a:noFill/>
                        </a:ln>
                        <a:solidFill>
                          <a:srgbClr val="000000"/>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mn-lt"/>
                          <a:ea typeface="Times New Roman" pitchFamily="18" charset="0"/>
                          <a:cs typeface="Arial" charset="0"/>
                        </a:rPr>
                        <a:t>Tutorial: FOCUS (ID, IC, MDH, NJ, JJW, HDT - ALL)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286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mn-lt"/>
                          <a:cs typeface="Times New Roman" pitchFamily="18" charset="0"/>
                        </a:rPr>
                        <a:t>5 (am)</a:t>
                      </a:r>
                      <a:endParaRPr kumimoji="0" lang="en-GB" sz="1400" b="1" i="0" u="none" strike="noStrike" cap="none" normalizeH="0" baseline="0" smtClean="0">
                        <a:ln>
                          <a:noFill/>
                        </a:ln>
                        <a:solidFill>
                          <a:srgbClr val="000000"/>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mn-lt"/>
                          <a:ea typeface="Times New Roman" pitchFamily="18" charset="0"/>
                          <a:cs typeface="Arial" charset="0"/>
                        </a:rPr>
                        <a:t>Tutorial: MovieMaker / IMovie / iDVD / etc., (ALL  - NJ, IC, ID)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3651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00"/>
                          </a:solidFill>
                          <a:effectLst/>
                          <a:latin typeface="+mn-lt"/>
                          <a:cs typeface="Times New Roman" pitchFamily="18" charset="0"/>
                        </a:rPr>
                        <a:t>5 (pm)</a:t>
                      </a:r>
                      <a:endParaRPr kumimoji="0" lang="en-GB" sz="1400" b="1" i="0" u="none" strike="noStrike" cap="none" normalizeH="0" baseline="0" dirty="0" smtClean="0">
                        <a:ln>
                          <a:noFill/>
                        </a:ln>
                        <a:solidFill>
                          <a:srgbClr val="000000"/>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mn-lt"/>
                          <a:ea typeface="Times New Roman" pitchFamily="18" charset="0"/>
                          <a:cs typeface="Arial" charset="0"/>
                        </a:rPr>
                        <a:t>Lecture: Performance Indicators. (MDH, JJW and NJ)</a:t>
                      </a:r>
                      <a:endParaRPr kumimoji="0" lang="en-US" sz="1400" b="1" i="0" u="none" strike="noStrike" cap="none" normalizeH="0" baseline="0" smtClean="0">
                        <a:ln>
                          <a:noFill/>
                        </a:ln>
                        <a:solidFill>
                          <a:srgbClr val="000000"/>
                        </a:solidFill>
                        <a:effectLst/>
                        <a:latin typeface="+mn-lt"/>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mn-lt"/>
                          <a:ea typeface="Times New Roman" pitchFamily="18" charset="0"/>
                          <a:cs typeface="Arial" charset="0"/>
                        </a:rPr>
                        <a:t>Lecture: PI Tutorial on the designed systems. (MDH, JJW and NJ)</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28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1" i="0" u="none" strike="noStrike" cap="none" normalizeH="0" baseline="0" smtClean="0">
                        <a:ln>
                          <a:noFill/>
                        </a:ln>
                        <a:solidFill>
                          <a:srgbClr val="000000"/>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mn-lt"/>
                          <a:ea typeface="Times New Roman" pitchFamily="18" charset="0"/>
                          <a:cs typeface="Arial" charset="0"/>
                        </a:rPr>
                        <a:t>LOCAL CULTURE (Szombathely)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28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1" i="0" u="none" strike="noStrike" cap="none" normalizeH="0" baseline="0" smtClean="0">
                        <a:ln>
                          <a:noFill/>
                        </a:ln>
                        <a:solidFill>
                          <a:srgbClr val="000000"/>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00"/>
                          </a:solidFill>
                          <a:effectLst/>
                          <a:latin typeface="+mn-lt"/>
                          <a:ea typeface="Times New Roman" pitchFamily="18" charset="0"/>
                          <a:cs typeface="Arial" charset="0"/>
                        </a:rPr>
                        <a:t>LOCAL CULTURE (Trip to Vienna)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bl>
          </a:graphicData>
        </a:graphic>
      </p:graphicFrame>
      <p:pic>
        <p:nvPicPr>
          <p:cNvPr id="8" name="Picture 10" descr="Slide 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29" y="-50696"/>
            <a:ext cx="9525000" cy="6948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67392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8773"/>
                                        </p:tgtEl>
                                        <p:attrNameLst>
                                          <p:attrName>style.visibility</p:attrName>
                                        </p:attrNameLst>
                                      </p:cBhvr>
                                      <p:to>
                                        <p:strVal val="visible"/>
                                      </p:to>
                                    </p:set>
                                    <p:anim calcmode="lin" valueType="num">
                                      <p:cBhvr additive="base">
                                        <p:cTn id="7" dur="1000" fill="hold"/>
                                        <p:tgtEl>
                                          <p:spTgt spid="288773"/>
                                        </p:tgtEl>
                                        <p:attrNameLst>
                                          <p:attrName>ppt_x</p:attrName>
                                        </p:attrNameLst>
                                      </p:cBhvr>
                                      <p:tavLst>
                                        <p:tav tm="0">
                                          <p:val>
                                            <p:strVal val="#ppt_x"/>
                                          </p:val>
                                        </p:tav>
                                        <p:tav tm="100000">
                                          <p:val>
                                            <p:strVal val="#ppt_x"/>
                                          </p:val>
                                        </p:tav>
                                      </p:tavLst>
                                    </p:anim>
                                    <p:anim calcmode="lin" valueType="num">
                                      <p:cBhvr additive="base">
                                        <p:cTn id="8" dur="1000" fill="hold"/>
                                        <p:tgtEl>
                                          <p:spTgt spid="28877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289084"/>
                                        </p:tgtEl>
                                        <p:attrNameLst>
                                          <p:attrName>style.visibility</p:attrName>
                                        </p:attrNameLst>
                                      </p:cBhvr>
                                      <p:to>
                                        <p:strVal val="visible"/>
                                      </p:to>
                                    </p:set>
                                    <p:anim calcmode="lin" valueType="num">
                                      <p:cBhvr>
                                        <p:cTn id="13" dur="2000" fill="hold"/>
                                        <p:tgtEl>
                                          <p:spTgt spid="289084"/>
                                        </p:tgtEl>
                                        <p:attrNameLst>
                                          <p:attrName>ppt_w</p:attrName>
                                        </p:attrNameLst>
                                      </p:cBhvr>
                                      <p:tavLst>
                                        <p:tav tm="0">
                                          <p:val>
                                            <p:fltVal val="0"/>
                                          </p:val>
                                        </p:tav>
                                        <p:tav tm="100000">
                                          <p:val>
                                            <p:strVal val="#ppt_w"/>
                                          </p:val>
                                        </p:tav>
                                      </p:tavLst>
                                    </p:anim>
                                    <p:anim calcmode="lin" valueType="num">
                                      <p:cBhvr>
                                        <p:cTn id="14" dur="2000" fill="hold"/>
                                        <p:tgtEl>
                                          <p:spTgt spid="289084"/>
                                        </p:tgtEl>
                                        <p:attrNameLst>
                                          <p:attrName>ppt_h</p:attrName>
                                        </p:attrNameLst>
                                      </p:cBhvr>
                                      <p:tavLst>
                                        <p:tav tm="0">
                                          <p:val>
                                            <p:fltVal val="0"/>
                                          </p:val>
                                        </p:tav>
                                        <p:tav tm="100000">
                                          <p:val>
                                            <p:strVal val="#ppt_h"/>
                                          </p:val>
                                        </p:tav>
                                      </p:tavLst>
                                    </p:anim>
                                    <p:anim calcmode="lin" valueType="num">
                                      <p:cBhvr>
                                        <p:cTn id="15" dur="2000" fill="hold"/>
                                        <p:tgtEl>
                                          <p:spTgt spid="289084"/>
                                        </p:tgtEl>
                                        <p:attrNameLst>
                                          <p:attrName>style.rotation</p:attrName>
                                        </p:attrNameLst>
                                      </p:cBhvr>
                                      <p:tavLst>
                                        <p:tav tm="0">
                                          <p:val>
                                            <p:fltVal val="360"/>
                                          </p:val>
                                        </p:tav>
                                        <p:tav tm="100000">
                                          <p:val>
                                            <p:fltVal val="0"/>
                                          </p:val>
                                        </p:tav>
                                      </p:tavLst>
                                    </p:anim>
                                    <p:animEffect transition="in" filter="fade">
                                      <p:cBhvr>
                                        <p:cTn id="16" dur="2000"/>
                                        <p:tgtEl>
                                          <p:spTgt spid="289084"/>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9998" name="Group 206"/>
          <p:cNvGraphicFramePr>
            <a:graphicFrameLocks noGrp="1"/>
          </p:cNvGraphicFramePr>
          <p:nvPr>
            <p:extLst>
              <p:ext uri="{D42A27DB-BD31-4B8C-83A1-F6EECF244321}">
                <p14:modId xmlns:p14="http://schemas.microsoft.com/office/powerpoint/2010/main" val="1699839168"/>
              </p:ext>
            </p:extLst>
          </p:nvPr>
        </p:nvGraphicFramePr>
        <p:xfrm>
          <a:off x="2555875" y="228600"/>
          <a:ext cx="6354763" cy="5942965"/>
        </p:xfrm>
        <a:graphic>
          <a:graphicData uri="http://schemas.openxmlformats.org/drawingml/2006/table">
            <a:tbl>
              <a:tblPr/>
              <a:tblGrid>
                <a:gridCol w="1173163"/>
                <a:gridCol w="5181600"/>
              </a:tblGrid>
              <a:tr h="3651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00"/>
                          </a:solidFill>
                          <a:effectLst/>
                          <a:latin typeface="+mn-lt"/>
                          <a:ea typeface="Times New Roman" pitchFamily="18" charset="0"/>
                          <a:cs typeface="Arial" charset="0"/>
                        </a:rPr>
                        <a:t>Day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mn-lt"/>
                          <a:ea typeface="Times New Roman" pitchFamily="18" charset="0"/>
                          <a:cs typeface="Arial" charset="0"/>
                        </a:rPr>
                        <a:t>The programme of lectures and other activities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3651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mn-lt"/>
                          <a:cs typeface="Times New Roman" pitchFamily="18" charset="0"/>
                        </a:rPr>
                        <a:t>6 (am)</a:t>
                      </a:r>
                      <a:endParaRPr kumimoji="0" lang="en-GB" sz="1400" b="1" i="0" u="none" strike="noStrike" cap="none" normalizeH="0" baseline="0" smtClean="0">
                        <a:ln>
                          <a:noFill/>
                        </a:ln>
                        <a:solidFill>
                          <a:srgbClr val="000000"/>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mn-lt"/>
                          <a:ea typeface="Times New Roman" pitchFamily="18" charset="0"/>
                          <a:cs typeface="Arial" charset="0"/>
                        </a:rPr>
                        <a:t>Lecture: Variability in sports performance and time-motion analysis - Perturbations. (MR, MDH and NJ)</a:t>
                      </a:r>
                      <a:endParaRPr kumimoji="0" lang="en-US" sz="1400" b="1" i="0" u="none" strike="noStrike" cap="none" normalizeH="0" baseline="0" smtClean="0">
                        <a:ln>
                          <a:noFill/>
                        </a:ln>
                        <a:solidFill>
                          <a:srgbClr val="000000"/>
                        </a:solidFill>
                        <a:effectLst/>
                        <a:latin typeface="+mn-lt"/>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mn-lt"/>
                          <a:ea typeface="Times New Roman" pitchFamily="18" charset="0"/>
                          <a:cs typeface="Arial" charset="0"/>
                        </a:rPr>
                        <a:t>Lecture: Momentum (MDH, JJW and NJ)</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286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mn-lt"/>
                          <a:cs typeface="Times New Roman" pitchFamily="18" charset="0"/>
                        </a:rPr>
                        <a:t>6 (pm)</a:t>
                      </a:r>
                      <a:endParaRPr kumimoji="0" lang="en-GB" sz="1400" b="1" i="0" u="none" strike="noStrike" cap="none" normalizeH="0" baseline="0" smtClean="0">
                        <a:ln>
                          <a:noFill/>
                        </a:ln>
                        <a:solidFill>
                          <a:srgbClr val="000000"/>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mn-lt"/>
                          <a:ea typeface="Times New Roman" pitchFamily="18" charset="0"/>
                          <a:cs typeface="Arial" charset="0"/>
                        </a:rPr>
                        <a:t>Lab tutorial on computerised match analysis. (ID, IC, MDH, NJ, JJW, HD…. ALL)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3651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mn-lt"/>
                          <a:cs typeface="Times New Roman" pitchFamily="18" charset="0"/>
                        </a:rPr>
                        <a:t>7 (am)</a:t>
                      </a:r>
                      <a:endParaRPr kumimoji="0" lang="en-GB" sz="1400" b="1" i="0" u="none" strike="noStrike" cap="none" normalizeH="0" baseline="0" smtClean="0">
                        <a:ln>
                          <a:noFill/>
                        </a:ln>
                        <a:solidFill>
                          <a:srgbClr val="000000"/>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mn-lt"/>
                          <a:ea typeface="Times New Roman" pitchFamily="18" charset="0"/>
                          <a:cs typeface="Arial" charset="0"/>
                        </a:rPr>
                        <a:t>Lecture: Rule changes in sport and technological advances (JJW)</a:t>
                      </a:r>
                      <a:endParaRPr kumimoji="0" lang="en-US" sz="1400" b="1" i="0" u="none" strike="noStrike" cap="none" normalizeH="0" baseline="0" smtClean="0">
                        <a:ln>
                          <a:noFill/>
                        </a:ln>
                        <a:solidFill>
                          <a:srgbClr val="000000"/>
                        </a:solidFill>
                        <a:effectLst/>
                        <a:latin typeface="+mn-lt"/>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mn-lt"/>
                          <a:ea typeface="Times New Roman" pitchFamily="18" charset="0"/>
                          <a:cs typeface="Arial" charset="0"/>
                        </a:rPr>
                        <a:t>Tutorial: On the system designs and CW presentations (ID, IC, MDH, NJ, JJW, HD…ALL)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3651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00"/>
                          </a:solidFill>
                          <a:effectLst/>
                          <a:latin typeface="+mn-lt"/>
                          <a:cs typeface="Times New Roman" pitchFamily="18" charset="0"/>
                        </a:rPr>
                        <a:t>7 (pm)</a:t>
                      </a:r>
                      <a:endParaRPr kumimoji="0" lang="en-GB" sz="1400" b="1" i="0" u="none" strike="noStrike" cap="none" normalizeH="0" baseline="0" dirty="0" smtClean="0">
                        <a:ln>
                          <a:noFill/>
                        </a:ln>
                        <a:solidFill>
                          <a:srgbClr val="000000"/>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mn-lt"/>
                          <a:ea typeface="Times New Roman" pitchFamily="18" charset="0"/>
                          <a:cs typeface="Arial" charset="0"/>
                        </a:rPr>
                        <a:t>Lecture: Using Prozone in soccer match analysis. (MDH, GS)</a:t>
                      </a:r>
                      <a:endParaRPr kumimoji="0" lang="en-US" sz="1400" b="1" i="0" u="none" strike="noStrike" cap="none" normalizeH="0" baseline="0" smtClean="0">
                        <a:ln>
                          <a:noFill/>
                        </a:ln>
                        <a:solidFill>
                          <a:srgbClr val="000000"/>
                        </a:solidFill>
                        <a:effectLst/>
                        <a:latin typeface="+mn-lt"/>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mn-lt"/>
                          <a:ea typeface="Times New Roman" pitchFamily="18" charset="0"/>
                          <a:cs typeface="Arial" charset="0"/>
                        </a:rPr>
                        <a:t>Tutorial: Student problems (ID, IC, MDH, NJ, JJW, HD… ALL)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3651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mn-lt"/>
                          <a:cs typeface="Times New Roman" pitchFamily="18" charset="0"/>
                        </a:rPr>
                        <a:t>8 (am)</a:t>
                      </a:r>
                      <a:endParaRPr kumimoji="0" lang="en-GB" sz="1400" b="1" i="0" u="none" strike="noStrike" cap="none" normalizeH="0" baseline="0" smtClean="0">
                        <a:ln>
                          <a:noFill/>
                        </a:ln>
                        <a:solidFill>
                          <a:srgbClr val="000000"/>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mn-lt"/>
                          <a:ea typeface="Times New Roman" pitchFamily="18" charset="0"/>
                          <a:cs typeface="Arial" charset="0"/>
                        </a:rPr>
                        <a:t>Lecture: Qualitative Biomechanics (MR, JT)</a:t>
                      </a:r>
                      <a:endParaRPr kumimoji="0" lang="en-US" sz="1400" b="1" i="0" u="none" strike="noStrike" cap="none" normalizeH="0" baseline="0" smtClean="0">
                        <a:ln>
                          <a:noFill/>
                        </a:ln>
                        <a:solidFill>
                          <a:srgbClr val="000000"/>
                        </a:solidFill>
                        <a:effectLst/>
                        <a:latin typeface="+mn-lt"/>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mn-lt"/>
                          <a:ea typeface="Times New Roman" pitchFamily="18" charset="0"/>
                          <a:cs typeface="Arial" charset="0"/>
                        </a:rPr>
                        <a:t>Seminar: Using SiliconCoach, Quintic and Dartfish (JT, NJ, MR, JJW)</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3651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mn-lt"/>
                          <a:cs typeface="Times New Roman" pitchFamily="18" charset="0"/>
                        </a:rPr>
                        <a:t>8 (pm)</a:t>
                      </a:r>
                      <a:endParaRPr kumimoji="0" lang="en-GB" sz="1400" b="1" i="0" u="none" strike="noStrike" cap="none" normalizeH="0" baseline="0" smtClean="0">
                        <a:ln>
                          <a:noFill/>
                        </a:ln>
                        <a:solidFill>
                          <a:srgbClr val="000000"/>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mn-lt"/>
                          <a:ea typeface="Times New Roman" pitchFamily="18" charset="0"/>
                          <a:cs typeface="Arial" charset="0"/>
                        </a:rPr>
                        <a:t>Tutorial: The future of Performance Analysis (ALL)</a:t>
                      </a:r>
                      <a:endParaRPr kumimoji="0" lang="en-US" sz="1400" b="1" i="0" u="none" strike="noStrike" cap="none" normalizeH="0" baseline="0" smtClean="0">
                        <a:ln>
                          <a:noFill/>
                        </a:ln>
                        <a:solidFill>
                          <a:srgbClr val="000000"/>
                        </a:solidFill>
                        <a:effectLst/>
                        <a:latin typeface="+mn-lt"/>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mn-lt"/>
                          <a:ea typeface="Times New Roman" pitchFamily="18" charset="0"/>
                          <a:cs typeface="Arial" charset="0"/>
                        </a:rPr>
                        <a:t>Seminar: Employment and further training opportunities. (ALL)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286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00"/>
                          </a:solidFill>
                          <a:effectLst/>
                          <a:latin typeface="+mn-lt"/>
                          <a:cs typeface="Times New Roman" pitchFamily="18" charset="0"/>
                        </a:rPr>
                        <a:t>9 (am)</a:t>
                      </a:r>
                      <a:endParaRPr kumimoji="0" lang="en-GB" sz="1400" b="1" i="0" u="none" strike="noStrike" cap="none" normalizeH="0" baseline="0" dirty="0" smtClean="0">
                        <a:ln>
                          <a:noFill/>
                        </a:ln>
                        <a:solidFill>
                          <a:srgbClr val="000000"/>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mn-lt"/>
                          <a:ea typeface="Times New Roman" pitchFamily="18" charset="0"/>
                          <a:cs typeface="Arial" charset="0"/>
                        </a:rPr>
                        <a:t>Student edited videos :  &gt;3 hours (ALL)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286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mn-lt"/>
                          <a:cs typeface="Times New Roman" pitchFamily="18" charset="0"/>
                        </a:rPr>
                        <a:t>9 (pm)</a:t>
                      </a:r>
                      <a:endParaRPr kumimoji="0" lang="en-GB" sz="1400" b="1" i="0" u="none" strike="noStrike" cap="none" normalizeH="0" baseline="0" smtClean="0">
                        <a:ln>
                          <a:noFill/>
                        </a:ln>
                        <a:solidFill>
                          <a:srgbClr val="000000"/>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mn-lt"/>
                          <a:ea typeface="Times New Roman" pitchFamily="18" charset="0"/>
                          <a:cs typeface="Arial" charset="0"/>
                        </a:rPr>
                        <a:t>Student edited videos :  &gt;3 hours (ALL)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286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mn-lt"/>
                          <a:cs typeface="Times New Roman" pitchFamily="18" charset="0"/>
                        </a:rPr>
                        <a:t>10 (am)</a:t>
                      </a:r>
                      <a:endParaRPr kumimoji="0" lang="en-GB" sz="1400" b="1" i="0" u="none" strike="noStrike" cap="none" normalizeH="0" baseline="0" smtClean="0">
                        <a:ln>
                          <a:noFill/>
                        </a:ln>
                        <a:solidFill>
                          <a:srgbClr val="000000"/>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mn-lt"/>
                          <a:ea typeface="Times New Roman" pitchFamily="18" charset="0"/>
                          <a:cs typeface="Arial" charset="0"/>
                        </a:rPr>
                        <a:t>Student presentations. (ALL)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286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mn-lt"/>
                          <a:cs typeface="Times New Roman" pitchFamily="18" charset="0"/>
                        </a:rPr>
                        <a:t>10 (pm)</a:t>
                      </a:r>
                      <a:endParaRPr kumimoji="0" lang="en-GB" sz="1400" b="1" i="0" u="none" strike="noStrike" cap="none" normalizeH="0" baseline="0" smtClean="0">
                        <a:ln>
                          <a:noFill/>
                        </a:ln>
                        <a:solidFill>
                          <a:srgbClr val="000000"/>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mn-lt"/>
                          <a:ea typeface="Times New Roman" pitchFamily="18" charset="0"/>
                          <a:cs typeface="Arial" charset="0"/>
                        </a:rPr>
                        <a:t>Student presentations. (ALL)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3651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1" i="0" u="none" strike="noStrike" cap="none" normalizeH="0" baseline="0" smtClean="0">
                        <a:ln>
                          <a:noFill/>
                        </a:ln>
                        <a:solidFill>
                          <a:srgbClr val="000000"/>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00"/>
                          </a:solidFill>
                          <a:effectLst/>
                          <a:latin typeface="+mn-lt"/>
                          <a:ea typeface="Times New Roman" pitchFamily="18" charset="0"/>
                          <a:cs typeface="Arial" charset="0"/>
                        </a:rPr>
                        <a:t>Both pieces of coursework will be submitted electronically to Prof. Mike Hughes on the last day of the respective module.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28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1" i="0" u="none" strike="noStrike" cap="none" normalizeH="0" baseline="0" smtClean="0">
                        <a:ln>
                          <a:noFill/>
                        </a:ln>
                        <a:solidFill>
                          <a:srgbClr val="000000"/>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00"/>
                          </a:solidFill>
                          <a:effectLst/>
                          <a:latin typeface="+mn-lt"/>
                          <a:ea typeface="Times New Roman" pitchFamily="18" charset="0"/>
                          <a:cs typeface="Arial" charset="0"/>
                        </a:rPr>
                        <a:t>KEY. am: – 0900 – 1200; pm: – 1400 - 1700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bl>
          </a:graphicData>
        </a:graphic>
      </p:graphicFrame>
      <p:sp>
        <p:nvSpPr>
          <p:cNvPr id="8" name="Text Box 5"/>
          <p:cNvSpPr txBox="1">
            <a:spLocks noChangeArrowheads="1"/>
          </p:cNvSpPr>
          <p:nvPr/>
        </p:nvSpPr>
        <p:spPr bwMode="auto">
          <a:xfrm>
            <a:off x="-16718" y="1093788"/>
            <a:ext cx="2488181"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GB" sz="3200" b="1" dirty="0" smtClean="0">
              <a:effectLst/>
            </a:endParaRPr>
          </a:p>
          <a:p>
            <a:pPr algn="ctr"/>
            <a:endParaRPr lang="en-GB" sz="3200" b="1" dirty="0"/>
          </a:p>
          <a:p>
            <a:pPr algn="ctr"/>
            <a:r>
              <a:rPr lang="en-GB" sz="3200" b="1" dirty="0" smtClean="0">
                <a:effectLst/>
              </a:rPr>
              <a:t>Work </a:t>
            </a:r>
            <a:endParaRPr lang="en-GB" sz="3200" b="1" dirty="0">
              <a:effectLst/>
            </a:endParaRPr>
          </a:p>
          <a:p>
            <a:pPr algn="ctr"/>
            <a:r>
              <a:rPr lang="en-GB" sz="3200" b="1" dirty="0" smtClean="0">
                <a:effectLst/>
              </a:rPr>
              <a:t>Programme</a:t>
            </a:r>
          </a:p>
          <a:p>
            <a:pPr algn="ctr"/>
            <a:endParaRPr lang="en-GB" sz="3200" b="1" dirty="0"/>
          </a:p>
          <a:p>
            <a:pPr algn="ctr"/>
            <a:r>
              <a:rPr lang="en-GB" sz="3200" b="1" dirty="0" smtClean="0">
                <a:effectLst/>
              </a:rPr>
              <a:t>WEEK TWO</a:t>
            </a:r>
          </a:p>
          <a:p>
            <a:pPr algn="ctr"/>
            <a:endParaRPr lang="en-GB" sz="3200" b="1" dirty="0"/>
          </a:p>
          <a:p>
            <a:pPr algn="ctr"/>
            <a:endParaRPr lang="en-GB" sz="3200" b="1" dirty="0" smtClean="0">
              <a:effectLst/>
            </a:endParaRPr>
          </a:p>
          <a:p>
            <a:pPr algn="ctr"/>
            <a:r>
              <a:rPr lang="en-GB" sz="3200" b="1" dirty="0"/>
              <a:t>HARD!!! </a:t>
            </a:r>
            <a:endParaRPr lang="en-US" sz="3200" b="1" dirty="0">
              <a:effectLs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46"/>
            <a:ext cx="9144000" cy="6858000"/>
          </a:xfrm>
          <a:prstGeom prst="rect">
            <a:avLst/>
          </a:prstGeom>
        </p:spPr>
      </p:pic>
    </p:spTree>
    <p:extLst>
      <p:ext uri="{BB962C8B-B14F-4D97-AF65-F5344CB8AC3E}">
        <p14:creationId xmlns:p14="http://schemas.microsoft.com/office/powerpoint/2010/main" val="380590806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89998"/>
                                        </p:tgtEl>
                                        <p:attrNameLst>
                                          <p:attrName>style.visibility</p:attrName>
                                        </p:attrNameLst>
                                      </p:cBhvr>
                                      <p:to>
                                        <p:strVal val="visible"/>
                                      </p:to>
                                    </p:set>
                                    <p:anim calcmode="lin" valueType="num">
                                      <p:cBhvr>
                                        <p:cTn id="7" dur="500" fill="hold"/>
                                        <p:tgtEl>
                                          <p:spTgt spid="289998"/>
                                        </p:tgtEl>
                                        <p:attrNameLst>
                                          <p:attrName>ppt_w</p:attrName>
                                        </p:attrNameLst>
                                      </p:cBhvr>
                                      <p:tavLst>
                                        <p:tav tm="0">
                                          <p:val>
                                            <p:fltVal val="0"/>
                                          </p:val>
                                        </p:tav>
                                        <p:tav tm="100000">
                                          <p:val>
                                            <p:strVal val="#ppt_w"/>
                                          </p:val>
                                        </p:tav>
                                      </p:tavLst>
                                    </p:anim>
                                    <p:anim calcmode="lin" valueType="num">
                                      <p:cBhvr>
                                        <p:cTn id="8" dur="500" fill="hold"/>
                                        <p:tgtEl>
                                          <p:spTgt spid="289998"/>
                                        </p:tgtEl>
                                        <p:attrNameLst>
                                          <p:attrName>ppt_h</p:attrName>
                                        </p:attrNameLst>
                                      </p:cBhvr>
                                      <p:tavLst>
                                        <p:tav tm="0">
                                          <p:val>
                                            <p:fltVal val="0"/>
                                          </p:val>
                                        </p:tav>
                                        <p:tav tm="100000">
                                          <p:val>
                                            <p:strVal val="#ppt_h"/>
                                          </p:val>
                                        </p:tav>
                                      </p:tavLst>
                                    </p:anim>
                                    <p:anim calcmode="lin" valueType="num">
                                      <p:cBhvr>
                                        <p:cTn id="9" dur="500" fill="hold"/>
                                        <p:tgtEl>
                                          <p:spTgt spid="289998"/>
                                        </p:tgtEl>
                                        <p:attrNameLst>
                                          <p:attrName>style.rotation</p:attrName>
                                        </p:attrNameLst>
                                      </p:cBhvr>
                                      <p:tavLst>
                                        <p:tav tm="0">
                                          <p:val>
                                            <p:fltVal val="360"/>
                                          </p:val>
                                        </p:tav>
                                        <p:tav tm="100000">
                                          <p:val>
                                            <p:fltVal val="0"/>
                                          </p:val>
                                        </p:tav>
                                      </p:tavLst>
                                    </p:anim>
                                    <p:animEffect transition="in" filter="fade">
                                      <p:cBhvr>
                                        <p:cTn id="10" dur="500"/>
                                        <p:tgtEl>
                                          <p:spTgt spid="28999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ppt_x"/>
                                          </p:val>
                                        </p:tav>
                                        <p:tav tm="100000">
                                          <p:val>
                                            <p:strVal val="#ppt_x"/>
                                          </p:val>
                                        </p:tav>
                                      </p:tavLst>
                                    </p:anim>
                                    <p:anim calcmode="lin" valueType="num">
                                      <p:cBhvr additive="base">
                                        <p:cTn id="16"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5"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2000"/>
                                        <p:tgtEl>
                                          <p:spTgt spid="2"/>
                                        </p:tgtEl>
                                      </p:cBhvr>
                                    </p:animEffect>
                                    <p:anim calcmode="lin" valueType="num">
                                      <p:cBhvr>
                                        <p:cTn id="22" dur="2000" fill="hold"/>
                                        <p:tgtEl>
                                          <p:spTgt spid="2"/>
                                        </p:tgtEl>
                                        <p:attrNameLst>
                                          <p:attrName>style.rotation</p:attrName>
                                        </p:attrNameLst>
                                      </p:cBhvr>
                                      <p:tavLst>
                                        <p:tav tm="0">
                                          <p:val>
                                            <p:fltVal val="720"/>
                                          </p:val>
                                        </p:tav>
                                        <p:tav tm="100000">
                                          <p:val>
                                            <p:fltVal val="0"/>
                                          </p:val>
                                        </p:tav>
                                      </p:tavLst>
                                    </p:anim>
                                    <p:anim calcmode="lin" valueType="num">
                                      <p:cBhvr>
                                        <p:cTn id="23" dur="2000" fill="hold"/>
                                        <p:tgtEl>
                                          <p:spTgt spid="2"/>
                                        </p:tgtEl>
                                        <p:attrNameLst>
                                          <p:attrName>ppt_h</p:attrName>
                                        </p:attrNameLst>
                                      </p:cBhvr>
                                      <p:tavLst>
                                        <p:tav tm="0">
                                          <p:val>
                                            <p:fltVal val="0"/>
                                          </p:val>
                                        </p:tav>
                                        <p:tav tm="100000">
                                          <p:val>
                                            <p:strVal val="#ppt_h"/>
                                          </p:val>
                                        </p:tav>
                                      </p:tavLst>
                                    </p:anim>
                                    <p:anim calcmode="lin" valueType="num">
                                      <p:cBhvr>
                                        <p:cTn id="24"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67385" y="2971800"/>
            <a:ext cx="5495415" cy="2308324"/>
          </a:xfrm>
          <a:prstGeom prst="rect">
            <a:avLst/>
          </a:prstGeom>
          <a:noFill/>
        </p:spPr>
        <p:txBody>
          <a:bodyPr wrap="none" rtlCol="0">
            <a:spAutoFit/>
          </a:bodyPr>
          <a:lstStyle/>
          <a:p>
            <a:pPr algn="ctr"/>
            <a:r>
              <a:rPr lang="en-US" sz="3600" b="1" dirty="0" smtClean="0"/>
              <a:t>………BUT IT IS </a:t>
            </a:r>
          </a:p>
          <a:p>
            <a:pPr algn="ctr"/>
            <a:r>
              <a:rPr lang="en-US" sz="3600" b="1" dirty="0" smtClean="0"/>
              <a:t>  NOT </a:t>
            </a:r>
          </a:p>
          <a:p>
            <a:pPr algn="ctr"/>
            <a:r>
              <a:rPr lang="en-US" sz="3600" b="1" dirty="0" smtClean="0"/>
              <a:t>  ALL </a:t>
            </a:r>
          </a:p>
          <a:p>
            <a:pPr algn="ctr"/>
            <a:r>
              <a:rPr lang="en-US" sz="3600" b="1" dirty="0" smtClean="0"/>
              <a:t>                      HARD WORK…..</a:t>
            </a:r>
            <a:endParaRPr lang="en-US" sz="3600" b="1" dirty="0"/>
          </a:p>
        </p:txBody>
      </p:sp>
      <p:sp>
        <p:nvSpPr>
          <p:cNvPr id="7" name="TextBox 2"/>
          <p:cNvSpPr txBox="1">
            <a:spLocks noChangeArrowheads="1"/>
          </p:cNvSpPr>
          <p:nvPr/>
        </p:nvSpPr>
        <p:spPr bwMode="auto">
          <a:xfrm>
            <a:off x="1835696" y="838200"/>
            <a:ext cx="5395387"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pPr>
            <a:r>
              <a:rPr lang="en-GB" altLang="zh-CN" sz="3600" b="1" dirty="0" smtClean="0"/>
              <a:t>PARCS</a:t>
            </a:r>
          </a:p>
          <a:p>
            <a:pPr algn="ctr">
              <a:buFontTx/>
              <a:buNone/>
            </a:pPr>
            <a:r>
              <a:rPr lang="en-GB" altLang="zh-CN" sz="1600" b="1" dirty="0" smtClean="0"/>
              <a:t>(Performance Analysis </a:t>
            </a:r>
            <a:r>
              <a:rPr lang="en-GB" altLang="zh-CN" sz="1600" b="1" dirty="0"/>
              <a:t>R</a:t>
            </a:r>
            <a:r>
              <a:rPr lang="en-GB" altLang="zh-CN" sz="1600" b="1" dirty="0" smtClean="0"/>
              <a:t>esearch and Consultancy in Sport)</a:t>
            </a:r>
            <a:endParaRPr lang="en-GB" altLang="zh-CN" sz="1600" b="1"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335808"/>
            <a:ext cx="1399728" cy="634544"/>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342735"/>
            <a:ext cx="1399728" cy="634544"/>
          </a:xfrm>
          <a:prstGeom prst="rect">
            <a:avLst/>
          </a:prstGeom>
        </p:spPr>
      </p:pic>
    </p:spTree>
    <p:extLst>
      <p:ext uri="{BB962C8B-B14F-4D97-AF65-F5344CB8AC3E}">
        <p14:creationId xmlns:p14="http://schemas.microsoft.com/office/powerpoint/2010/main" val="419429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80">
                                          <p:stCondLst>
                                            <p:cond delay="0"/>
                                          </p:stCondLst>
                                        </p:cTn>
                                        <p:tgtEl>
                                          <p:spTgt spid="6">
                                            <p:txEl>
                                              <p:pRg st="0" end="0"/>
                                            </p:txEl>
                                          </p:spTgt>
                                        </p:tgtEl>
                                      </p:cBhvr>
                                    </p:animEffect>
                                    <p:anim calcmode="lin" valueType="num">
                                      <p:cBhvr>
                                        <p:cTn id="8"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xEl>
                                              <p:pRg st="0" end="0"/>
                                            </p:txEl>
                                          </p:spTgt>
                                        </p:tgtEl>
                                      </p:cBhvr>
                                      <p:to x="100000" y="60000"/>
                                    </p:animScale>
                                    <p:animScale>
                                      <p:cBhvr>
                                        <p:cTn id="14" dur="166" decel="50000">
                                          <p:stCondLst>
                                            <p:cond delay="676"/>
                                          </p:stCondLst>
                                        </p:cTn>
                                        <p:tgtEl>
                                          <p:spTgt spid="6">
                                            <p:txEl>
                                              <p:pRg st="0" end="0"/>
                                            </p:txEl>
                                          </p:spTgt>
                                        </p:tgtEl>
                                      </p:cBhvr>
                                      <p:to x="100000" y="100000"/>
                                    </p:animScale>
                                    <p:animScale>
                                      <p:cBhvr>
                                        <p:cTn id="15" dur="26">
                                          <p:stCondLst>
                                            <p:cond delay="1312"/>
                                          </p:stCondLst>
                                        </p:cTn>
                                        <p:tgtEl>
                                          <p:spTgt spid="6">
                                            <p:txEl>
                                              <p:pRg st="0" end="0"/>
                                            </p:txEl>
                                          </p:spTgt>
                                        </p:tgtEl>
                                      </p:cBhvr>
                                      <p:to x="100000" y="80000"/>
                                    </p:animScale>
                                    <p:animScale>
                                      <p:cBhvr>
                                        <p:cTn id="16" dur="166" decel="50000">
                                          <p:stCondLst>
                                            <p:cond delay="1338"/>
                                          </p:stCondLst>
                                        </p:cTn>
                                        <p:tgtEl>
                                          <p:spTgt spid="6">
                                            <p:txEl>
                                              <p:pRg st="0" end="0"/>
                                            </p:txEl>
                                          </p:spTgt>
                                        </p:tgtEl>
                                      </p:cBhvr>
                                      <p:to x="100000" y="100000"/>
                                    </p:animScale>
                                    <p:animScale>
                                      <p:cBhvr>
                                        <p:cTn id="17" dur="26">
                                          <p:stCondLst>
                                            <p:cond delay="1642"/>
                                          </p:stCondLst>
                                        </p:cTn>
                                        <p:tgtEl>
                                          <p:spTgt spid="6">
                                            <p:txEl>
                                              <p:pRg st="0" end="0"/>
                                            </p:txEl>
                                          </p:spTgt>
                                        </p:tgtEl>
                                      </p:cBhvr>
                                      <p:to x="100000" y="90000"/>
                                    </p:animScale>
                                    <p:animScale>
                                      <p:cBhvr>
                                        <p:cTn id="18" dur="166" decel="50000">
                                          <p:stCondLst>
                                            <p:cond delay="1668"/>
                                          </p:stCondLst>
                                        </p:cTn>
                                        <p:tgtEl>
                                          <p:spTgt spid="6">
                                            <p:txEl>
                                              <p:pRg st="0" end="0"/>
                                            </p:txEl>
                                          </p:spTgt>
                                        </p:tgtEl>
                                      </p:cBhvr>
                                      <p:to x="100000" y="100000"/>
                                    </p:animScale>
                                    <p:animScale>
                                      <p:cBhvr>
                                        <p:cTn id="19" dur="26">
                                          <p:stCondLst>
                                            <p:cond delay="1808"/>
                                          </p:stCondLst>
                                        </p:cTn>
                                        <p:tgtEl>
                                          <p:spTgt spid="6">
                                            <p:txEl>
                                              <p:pRg st="0" end="0"/>
                                            </p:txEl>
                                          </p:spTgt>
                                        </p:tgtEl>
                                      </p:cBhvr>
                                      <p:to x="100000" y="95000"/>
                                    </p:animScale>
                                    <p:animScale>
                                      <p:cBhvr>
                                        <p:cTn id="20" dur="166" decel="50000">
                                          <p:stCondLst>
                                            <p:cond delay="1834"/>
                                          </p:stCondLst>
                                        </p:cTn>
                                        <p:tgtEl>
                                          <p:spTgt spid="6">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wipe(down)">
                                      <p:cBhvr>
                                        <p:cTn id="25" dur="580">
                                          <p:stCondLst>
                                            <p:cond delay="0"/>
                                          </p:stCondLst>
                                        </p:cTn>
                                        <p:tgtEl>
                                          <p:spTgt spid="6">
                                            <p:txEl>
                                              <p:pRg st="1" end="1"/>
                                            </p:txEl>
                                          </p:spTgt>
                                        </p:tgtEl>
                                      </p:cBhvr>
                                    </p:animEffect>
                                    <p:anim calcmode="lin" valueType="num">
                                      <p:cBhvr>
                                        <p:cTn id="26" dur="1822" tmFilter="0,0; 0.14,0.36; 0.43,0.73; 0.71,0.91; 1.0,1.0">
                                          <p:stCondLst>
                                            <p:cond delay="0"/>
                                          </p:stCondLst>
                                        </p:cTn>
                                        <p:tgtEl>
                                          <p:spTgt spid="6">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xEl>
                                              <p:pRg st="1" end="1"/>
                                            </p:txEl>
                                          </p:spTgt>
                                        </p:tgtEl>
                                      </p:cBhvr>
                                      <p:to x="100000" y="60000"/>
                                    </p:animScale>
                                    <p:animScale>
                                      <p:cBhvr>
                                        <p:cTn id="32" dur="166" decel="50000">
                                          <p:stCondLst>
                                            <p:cond delay="676"/>
                                          </p:stCondLst>
                                        </p:cTn>
                                        <p:tgtEl>
                                          <p:spTgt spid="6">
                                            <p:txEl>
                                              <p:pRg st="1" end="1"/>
                                            </p:txEl>
                                          </p:spTgt>
                                        </p:tgtEl>
                                      </p:cBhvr>
                                      <p:to x="100000" y="100000"/>
                                    </p:animScale>
                                    <p:animScale>
                                      <p:cBhvr>
                                        <p:cTn id="33" dur="26">
                                          <p:stCondLst>
                                            <p:cond delay="1312"/>
                                          </p:stCondLst>
                                        </p:cTn>
                                        <p:tgtEl>
                                          <p:spTgt spid="6">
                                            <p:txEl>
                                              <p:pRg st="1" end="1"/>
                                            </p:txEl>
                                          </p:spTgt>
                                        </p:tgtEl>
                                      </p:cBhvr>
                                      <p:to x="100000" y="80000"/>
                                    </p:animScale>
                                    <p:animScale>
                                      <p:cBhvr>
                                        <p:cTn id="34" dur="166" decel="50000">
                                          <p:stCondLst>
                                            <p:cond delay="1338"/>
                                          </p:stCondLst>
                                        </p:cTn>
                                        <p:tgtEl>
                                          <p:spTgt spid="6">
                                            <p:txEl>
                                              <p:pRg st="1" end="1"/>
                                            </p:txEl>
                                          </p:spTgt>
                                        </p:tgtEl>
                                      </p:cBhvr>
                                      <p:to x="100000" y="100000"/>
                                    </p:animScale>
                                    <p:animScale>
                                      <p:cBhvr>
                                        <p:cTn id="35" dur="26">
                                          <p:stCondLst>
                                            <p:cond delay="1642"/>
                                          </p:stCondLst>
                                        </p:cTn>
                                        <p:tgtEl>
                                          <p:spTgt spid="6">
                                            <p:txEl>
                                              <p:pRg st="1" end="1"/>
                                            </p:txEl>
                                          </p:spTgt>
                                        </p:tgtEl>
                                      </p:cBhvr>
                                      <p:to x="100000" y="90000"/>
                                    </p:animScale>
                                    <p:animScale>
                                      <p:cBhvr>
                                        <p:cTn id="36" dur="166" decel="50000">
                                          <p:stCondLst>
                                            <p:cond delay="1668"/>
                                          </p:stCondLst>
                                        </p:cTn>
                                        <p:tgtEl>
                                          <p:spTgt spid="6">
                                            <p:txEl>
                                              <p:pRg st="1" end="1"/>
                                            </p:txEl>
                                          </p:spTgt>
                                        </p:tgtEl>
                                      </p:cBhvr>
                                      <p:to x="100000" y="100000"/>
                                    </p:animScale>
                                    <p:animScale>
                                      <p:cBhvr>
                                        <p:cTn id="37" dur="26">
                                          <p:stCondLst>
                                            <p:cond delay="1808"/>
                                          </p:stCondLst>
                                        </p:cTn>
                                        <p:tgtEl>
                                          <p:spTgt spid="6">
                                            <p:txEl>
                                              <p:pRg st="1" end="1"/>
                                            </p:txEl>
                                          </p:spTgt>
                                        </p:tgtEl>
                                      </p:cBhvr>
                                      <p:to x="100000" y="95000"/>
                                    </p:animScale>
                                    <p:animScale>
                                      <p:cBhvr>
                                        <p:cTn id="38" dur="166" decel="50000">
                                          <p:stCondLst>
                                            <p:cond delay="1834"/>
                                          </p:stCondLst>
                                        </p:cTn>
                                        <p:tgtEl>
                                          <p:spTgt spid="6">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Effect transition="in" filter="wipe(down)">
                                      <p:cBhvr>
                                        <p:cTn id="43" dur="580">
                                          <p:stCondLst>
                                            <p:cond delay="0"/>
                                          </p:stCondLst>
                                        </p:cTn>
                                        <p:tgtEl>
                                          <p:spTgt spid="6">
                                            <p:txEl>
                                              <p:pRg st="2" end="2"/>
                                            </p:txEl>
                                          </p:spTgt>
                                        </p:tgtEl>
                                      </p:cBhvr>
                                    </p:animEffect>
                                    <p:anim calcmode="lin" valueType="num">
                                      <p:cBhvr>
                                        <p:cTn id="44" dur="1822" tmFilter="0,0; 0.14,0.36; 0.43,0.73; 0.71,0.91; 1.0,1.0">
                                          <p:stCondLst>
                                            <p:cond delay="0"/>
                                          </p:stCondLst>
                                        </p:cTn>
                                        <p:tgtEl>
                                          <p:spTgt spid="6">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6">
                                            <p:txEl>
                                              <p:pRg st="2" end="2"/>
                                            </p:txEl>
                                          </p:spTgt>
                                        </p:tgtEl>
                                      </p:cBhvr>
                                      <p:to x="100000" y="60000"/>
                                    </p:animScale>
                                    <p:animScale>
                                      <p:cBhvr>
                                        <p:cTn id="50" dur="166" decel="50000">
                                          <p:stCondLst>
                                            <p:cond delay="676"/>
                                          </p:stCondLst>
                                        </p:cTn>
                                        <p:tgtEl>
                                          <p:spTgt spid="6">
                                            <p:txEl>
                                              <p:pRg st="2" end="2"/>
                                            </p:txEl>
                                          </p:spTgt>
                                        </p:tgtEl>
                                      </p:cBhvr>
                                      <p:to x="100000" y="100000"/>
                                    </p:animScale>
                                    <p:animScale>
                                      <p:cBhvr>
                                        <p:cTn id="51" dur="26">
                                          <p:stCondLst>
                                            <p:cond delay="1312"/>
                                          </p:stCondLst>
                                        </p:cTn>
                                        <p:tgtEl>
                                          <p:spTgt spid="6">
                                            <p:txEl>
                                              <p:pRg st="2" end="2"/>
                                            </p:txEl>
                                          </p:spTgt>
                                        </p:tgtEl>
                                      </p:cBhvr>
                                      <p:to x="100000" y="80000"/>
                                    </p:animScale>
                                    <p:animScale>
                                      <p:cBhvr>
                                        <p:cTn id="52" dur="166" decel="50000">
                                          <p:stCondLst>
                                            <p:cond delay="1338"/>
                                          </p:stCondLst>
                                        </p:cTn>
                                        <p:tgtEl>
                                          <p:spTgt spid="6">
                                            <p:txEl>
                                              <p:pRg st="2" end="2"/>
                                            </p:txEl>
                                          </p:spTgt>
                                        </p:tgtEl>
                                      </p:cBhvr>
                                      <p:to x="100000" y="100000"/>
                                    </p:animScale>
                                    <p:animScale>
                                      <p:cBhvr>
                                        <p:cTn id="53" dur="26">
                                          <p:stCondLst>
                                            <p:cond delay="1642"/>
                                          </p:stCondLst>
                                        </p:cTn>
                                        <p:tgtEl>
                                          <p:spTgt spid="6">
                                            <p:txEl>
                                              <p:pRg st="2" end="2"/>
                                            </p:txEl>
                                          </p:spTgt>
                                        </p:tgtEl>
                                      </p:cBhvr>
                                      <p:to x="100000" y="90000"/>
                                    </p:animScale>
                                    <p:animScale>
                                      <p:cBhvr>
                                        <p:cTn id="54" dur="166" decel="50000">
                                          <p:stCondLst>
                                            <p:cond delay="1668"/>
                                          </p:stCondLst>
                                        </p:cTn>
                                        <p:tgtEl>
                                          <p:spTgt spid="6">
                                            <p:txEl>
                                              <p:pRg st="2" end="2"/>
                                            </p:txEl>
                                          </p:spTgt>
                                        </p:tgtEl>
                                      </p:cBhvr>
                                      <p:to x="100000" y="100000"/>
                                    </p:animScale>
                                    <p:animScale>
                                      <p:cBhvr>
                                        <p:cTn id="55" dur="26">
                                          <p:stCondLst>
                                            <p:cond delay="1808"/>
                                          </p:stCondLst>
                                        </p:cTn>
                                        <p:tgtEl>
                                          <p:spTgt spid="6">
                                            <p:txEl>
                                              <p:pRg st="2" end="2"/>
                                            </p:txEl>
                                          </p:spTgt>
                                        </p:tgtEl>
                                      </p:cBhvr>
                                      <p:to x="100000" y="95000"/>
                                    </p:animScale>
                                    <p:animScale>
                                      <p:cBhvr>
                                        <p:cTn id="56" dur="166" decel="50000">
                                          <p:stCondLst>
                                            <p:cond delay="1834"/>
                                          </p:stCondLst>
                                        </p:cTn>
                                        <p:tgtEl>
                                          <p:spTgt spid="6">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6">
                                            <p:txEl>
                                              <p:pRg st="3" end="3"/>
                                            </p:txEl>
                                          </p:spTgt>
                                        </p:tgtEl>
                                        <p:attrNameLst>
                                          <p:attrName>style.visibility</p:attrName>
                                        </p:attrNameLst>
                                      </p:cBhvr>
                                      <p:to>
                                        <p:strVal val="visible"/>
                                      </p:to>
                                    </p:set>
                                    <p:animEffect transition="in" filter="wipe(down)">
                                      <p:cBhvr>
                                        <p:cTn id="61" dur="580">
                                          <p:stCondLst>
                                            <p:cond delay="0"/>
                                          </p:stCondLst>
                                        </p:cTn>
                                        <p:tgtEl>
                                          <p:spTgt spid="6">
                                            <p:txEl>
                                              <p:pRg st="3" end="3"/>
                                            </p:txEl>
                                          </p:spTgt>
                                        </p:tgtEl>
                                      </p:cBhvr>
                                    </p:animEffect>
                                    <p:anim calcmode="lin" valueType="num">
                                      <p:cBhvr>
                                        <p:cTn id="62" dur="1822" tmFilter="0,0; 0.14,0.36; 0.43,0.73; 0.71,0.91; 1.0,1.0">
                                          <p:stCondLst>
                                            <p:cond delay="0"/>
                                          </p:stCondLst>
                                        </p:cTn>
                                        <p:tgtEl>
                                          <p:spTgt spid="6">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6">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6">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6">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6">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6">
                                            <p:txEl>
                                              <p:pRg st="3" end="3"/>
                                            </p:txEl>
                                          </p:spTgt>
                                        </p:tgtEl>
                                      </p:cBhvr>
                                      <p:to x="100000" y="60000"/>
                                    </p:animScale>
                                    <p:animScale>
                                      <p:cBhvr>
                                        <p:cTn id="68" dur="166" decel="50000">
                                          <p:stCondLst>
                                            <p:cond delay="676"/>
                                          </p:stCondLst>
                                        </p:cTn>
                                        <p:tgtEl>
                                          <p:spTgt spid="6">
                                            <p:txEl>
                                              <p:pRg st="3" end="3"/>
                                            </p:txEl>
                                          </p:spTgt>
                                        </p:tgtEl>
                                      </p:cBhvr>
                                      <p:to x="100000" y="100000"/>
                                    </p:animScale>
                                    <p:animScale>
                                      <p:cBhvr>
                                        <p:cTn id="69" dur="26">
                                          <p:stCondLst>
                                            <p:cond delay="1312"/>
                                          </p:stCondLst>
                                        </p:cTn>
                                        <p:tgtEl>
                                          <p:spTgt spid="6">
                                            <p:txEl>
                                              <p:pRg st="3" end="3"/>
                                            </p:txEl>
                                          </p:spTgt>
                                        </p:tgtEl>
                                      </p:cBhvr>
                                      <p:to x="100000" y="80000"/>
                                    </p:animScale>
                                    <p:animScale>
                                      <p:cBhvr>
                                        <p:cTn id="70" dur="166" decel="50000">
                                          <p:stCondLst>
                                            <p:cond delay="1338"/>
                                          </p:stCondLst>
                                        </p:cTn>
                                        <p:tgtEl>
                                          <p:spTgt spid="6">
                                            <p:txEl>
                                              <p:pRg st="3" end="3"/>
                                            </p:txEl>
                                          </p:spTgt>
                                        </p:tgtEl>
                                      </p:cBhvr>
                                      <p:to x="100000" y="100000"/>
                                    </p:animScale>
                                    <p:animScale>
                                      <p:cBhvr>
                                        <p:cTn id="71" dur="26">
                                          <p:stCondLst>
                                            <p:cond delay="1642"/>
                                          </p:stCondLst>
                                        </p:cTn>
                                        <p:tgtEl>
                                          <p:spTgt spid="6">
                                            <p:txEl>
                                              <p:pRg st="3" end="3"/>
                                            </p:txEl>
                                          </p:spTgt>
                                        </p:tgtEl>
                                      </p:cBhvr>
                                      <p:to x="100000" y="90000"/>
                                    </p:animScale>
                                    <p:animScale>
                                      <p:cBhvr>
                                        <p:cTn id="72" dur="166" decel="50000">
                                          <p:stCondLst>
                                            <p:cond delay="1668"/>
                                          </p:stCondLst>
                                        </p:cTn>
                                        <p:tgtEl>
                                          <p:spTgt spid="6">
                                            <p:txEl>
                                              <p:pRg st="3" end="3"/>
                                            </p:txEl>
                                          </p:spTgt>
                                        </p:tgtEl>
                                      </p:cBhvr>
                                      <p:to x="100000" y="100000"/>
                                    </p:animScale>
                                    <p:animScale>
                                      <p:cBhvr>
                                        <p:cTn id="73" dur="26">
                                          <p:stCondLst>
                                            <p:cond delay="1808"/>
                                          </p:stCondLst>
                                        </p:cTn>
                                        <p:tgtEl>
                                          <p:spTgt spid="6">
                                            <p:txEl>
                                              <p:pRg st="3" end="3"/>
                                            </p:txEl>
                                          </p:spTgt>
                                        </p:tgtEl>
                                      </p:cBhvr>
                                      <p:to x="100000" y="95000"/>
                                    </p:animScale>
                                    <p:animScale>
                                      <p:cBhvr>
                                        <p:cTn id="74" dur="166" decel="50000">
                                          <p:stCondLst>
                                            <p:cond delay="1834"/>
                                          </p:stCondLst>
                                        </p:cTn>
                                        <p:tgtEl>
                                          <p:spTgt spid="6">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35714766"/>
              </p:ext>
            </p:extLst>
          </p:nvPr>
        </p:nvGraphicFramePr>
        <p:xfrm>
          <a:off x="648405" y="2880360"/>
          <a:ext cx="7885995" cy="3749040"/>
        </p:xfrm>
        <a:graphic>
          <a:graphicData uri="http://schemas.openxmlformats.org/drawingml/2006/table">
            <a:tbl>
              <a:tblPr firstRow="1" firstCol="1" lastRow="1" lastCol="1" bandRow="1" bandCol="1">
                <a:tableStyleId>{5C22544A-7EE6-4342-B048-85BDC9FD1C3A}</a:tableStyleId>
              </a:tblPr>
              <a:tblGrid>
                <a:gridCol w="1577199"/>
                <a:gridCol w="1577199"/>
                <a:gridCol w="1577199"/>
                <a:gridCol w="1577199"/>
                <a:gridCol w="1577199"/>
              </a:tblGrid>
              <a:tr h="228586">
                <a:tc>
                  <a:txBody>
                    <a:bodyPr/>
                    <a:lstStyle/>
                    <a:p>
                      <a:pPr marL="0" marR="0" algn="ctr">
                        <a:spcBef>
                          <a:spcPts val="0"/>
                        </a:spcBef>
                        <a:spcAft>
                          <a:spcPts val="0"/>
                        </a:spcAft>
                      </a:pPr>
                      <a:r>
                        <a:rPr lang="en-GB" sz="1400" b="1" dirty="0">
                          <a:solidFill>
                            <a:srgbClr val="000000"/>
                          </a:solidFill>
                          <a:effectLst/>
                        </a:rPr>
                        <a:t> </a:t>
                      </a:r>
                      <a:r>
                        <a:rPr lang="en-GB" sz="1400" b="1" dirty="0" smtClean="0">
                          <a:solidFill>
                            <a:srgbClr val="000000"/>
                          </a:solidFill>
                          <a:effectLst/>
                        </a:rPr>
                        <a:t>Tuesday </a:t>
                      </a:r>
                      <a:r>
                        <a:rPr lang="en-GB" sz="1400" b="1" dirty="0">
                          <a:solidFill>
                            <a:srgbClr val="000000"/>
                          </a:solidFill>
                          <a:effectLst/>
                        </a:rPr>
                        <a:t>26</a:t>
                      </a:r>
                      <a:r>
                        <a:rPr lang="en-GB" sz="1400" b="1" baseline="30000" dirty="0">
                          <a:solidFill>
                            <a:srgbClr val="000000"/>
                          </a:solidFill>
                          <a:effectLst/>
                        </a:rPr>
                        <a:t>th</a:t>
                      </a:r>
                      <a:endParaRPr lang="en-US" sz="1100" b="1" dirty="0">
                        <a:solidFill>
                          <a:srgbClr val="000000"/>
                        </a:solidFill>
                        <a:effectLst/>
                        <a:latin typeface="Times New Roman"/>
                        <a:ea typeface="Times New Roman"/>
                      </a:endParaRPr>
                    </a:p>
                  </a:txBody>
                  <a:tcPr marL="61718" marR="61718" marT="0" marB="0">
                    <a:solidFill>
                      <a:srgbClr val="FFFF00"/>
                    </a:solidFill>
                  </a:tcPr>
                </a:tc>
                <a:tc>
                  <a:txBody>
                    <a:bodyPr/>
                    <a:lstStyle/>
                    <a:p>
                      <a:pPr marL="0" marR="0" algn="ctr">
                        <a:spcBef>
                          <a:spcPts val="0"/>
                        </a:spcBef>
                        <a:spcAft>
                          <a:spcPts val="0"/>
                        </a:spcAft>
                      </a:pPr>
                      <a:r>
                        <a:rPr lang="en-GB" sz="1400" b="1" dirty="0" smtClean="0">
                          <a:solidFill>
                            <a:srgbClr val="000000"/>
                          </a:solidFill>
                          <a:effectLst/>
                        </a:rPr>
                        <a:t>Wednesday </a:t>
                      </a:r>
                      <a:r>
                        <a:rPr lang="en-GB" sz="1400" b="1" dirty="0">
                          <a:solidFill>
                            <a:srgbClr val="000000"/>
                          </a:solidFill>
                          <a:effectLst/>
                        </a:rPr>
                        <a:t>27</a:t>
                      </a:r>
                      <a:r>
                        <a:rPr lang="en-GB" sz="1400" b="1" baseline="30000" dirty="0">
                          <a:solidFill>
                            <a:srgbClr val="000000"/>
                          </a:solidFill>
                          <a:effectLst/>
                        </a:rPr>
                        <a:t>th</a:t>
                      </a:r>
                      <a:endParaRPr lang="en-US" sz="1100" b="1" dirty="0">
                        <a:solidFill>
                          <a:srgbClr val="000000"/>
                        </a:solidFill>
                        <a:effectLst/>
                        <a:latin typeface="Times New Roman"/>
                        <a:ea typeface="Times New Roman"/>
                      </a:endParaRPr>
                    </a:p>
                  </a:txBody>
                  <a:tcPr marL="61718" marR="61718" marT="0" marB="0">
                    <a:solidFill>
                      <a:srgbClr val="FFFF00"/>
                    </a:solidFill>
                  </a:tcPr>
                </a:tc>
                <a:tc>
                  <a:txBody>
                    <a:bodyPr/>
                    <a:lstStyle/>
                    <a:p>
                      <a:pPr marL="0" marR="0" algn="ctr">
                        <a:spcBef>
                          <a:spcPts val="0"/>
                        </a:spcBef>
                        <a:spcAft>
                          <a:spcPts val="0"/>
                        </a:spcAft>
                      </a:pPr>
                      <a:r>
                        <a:rPr lang="en-GB" sz="1400" b="1" dirty="0">
                          <a:solidFill>
                            <a:srgbClr val="000000"/>
                          </a:solidFill>
                          <a:effectLst/>
                        </a:rPr>
                        <a:t> </a:t>
                      </a:r>
                      <a:r>
                        <a:rPr lang="en-GB" sz="1400" b="1" dirty="0" smtClean="0">
                          <a:solidFill>
                            <a:srgbClr val="000000"/>
                          </a:solidFill>
                          <a:effectLst/>
                        </a:rPr>
                        <a:t>Thursday </a:t>
                      </a:r>
                      <a:r>
                        <a:rPr lang="en-GB" sz="1400" b="1" dirty="0">
                          <a:solidFill>
                            <a:srgbClr val="000000"/>
                          </a:solidFill>
                          <a:effectLst/>
                        </a:rPr>
                        <a:t>28</a:t>
                      </a:r>
                      <a:r>
                        <a:rPr lang="en-GB" sz="1400" b="1" baseline="30000" dirty="0">
                          <a:solidFill>
                            <a:srgbClr val="000000"/>
                          </a:solidFill>
                          <a:effectLst/>
                        </a:rPr>
                        <a:t>th</a:t>
                      </a:r>
                      <a:endParaRPr lang="en-US" sz="1100" b="1" dirty="0">
                        <a:solidFill>
                          <a:srgbClr val="000000"/>
                        </a:solidFill>
                        <a:effectLst/>
                        <a:latin typeface="Times New Roman"/>
                        <a:ea typeface="Times New Roman"/>
                      </a:endParaRPr>
                    </a:p>
                  </a:txBody>
                  <a:tcPr marL="61718" marR="61718" marT="0" marB="0">
                    <a:solidFill>
                      <a:srgbClr val="FFFF00"/>
                    </a:solidFill>
                  </a:tcPr>
                </a:tc>
                <a:tc>
                  <a:txBody>
                    <a:bodyPr/>
                    <a:lstStyle/>
                    <a:p>
                      <a:pPr marL="0" marR="0" algn="ctr">
                        <a:spcBef>
                          <a:spcPts val="0"/>
                        </a:spcBef>
                        <a:spcAft>
                          <a:spcPts val="0"/>
                        </a:spcAft>
                      </a:pPr>
                      <a:r>
                        <a:rPr lang="en-GB" sz="1400" b="1" dirty="0">
                          <a:solidFill>
                            <a:srgbClr val="000000"/>
                          </a:solidFill>
                          <a:effectLst/>
                        </a:rPr>
                        <a:t> </a:t>
                      </a:r>
                      <a:r>
                        <a:rPr lang="en-GB" sz="1400" b="1" dirty="0" smtClean="0">
                          <a:solidFill>
                            <a:srgbClr val="000000"/>
                          </a:solidFill>
                          <a:effectLst/>
                        </a:rPr>
                        <a:t>Friday </a:t>
                      </a:r>
                      <a:r>
                        <a:rPr lang="en-GB" sz="1400" b="1" dirty="0">
                          <a:solidFill>
                            <a:srgbClr val="000000"/>
                          </a:solidFill>
                          <a:effectLst/>
                        </a:rPr>
                        <a:t>29</a:t>
                      </a:r>
                      <a:r>
                        <a:rPr lang="en-GB" sz="1400" b="1" baseline="30000" dirty="0">
                          <a:solidFill>
                            <a:srgbClr val="000000"/>
                          </a:solidFill>
                          <a:effectLst/>
                        </a:rPr>
                        <a:t>th</a:t>
                      </a:r>
                      <a:endParaRPr lang="en-US" sz="1100" b="1" dirty="0">
                        <a:solidFill>
                          <a:srgbClr val="000000"/>
                        </a:solidFill>
                        <a:effectLst/>
                        <a:latin typeface="Times New Roman"/>
                        <a:ea typeface="Times New Roman"/>
                      </a:endParaRPr>
                    </a:p>
                  </a:txBody>
                  <a:tcPr marL="61718" marR="61718" marT="0" marB="0">
                    <a:solidFill>
                      <a:srgbClr val="FFFF00"/>
                    </a:solidFill>
                  </a:tcPr>
                </a:tc>
                <a:tc>
                  <a:txBody>
                    <a:bodyPr/>
                    <a:lstStyle/>
                    <a:p>
                      <a:pPr marL="0" marR="0" algn="ctr">
                        <a:spcBef>
                          <a:spcPts val="0"/>
                        </a:spcBef>
                        <a:spcAft>
                          <a:spcPts val="0"/>
                        </a:spcAft>
                      </a:pPr>
                      <a:r>
                        <a:rPr lang="en-GB" sz="1300" b="1" dirty="0">
                          <a:solidFill>
                            <a:srgbClr val="000000"/>
                          </a:solidFill>
                          <a:effectLst/>
                        </a:rPr>
                        <a:t> </a:t>
                      </a:r>
                      <a:r>
                        <a:rPr lang="en-GB" sz="1300" b="1" dirty="0" smtClean="0">
                          <a:solidFill>
                            <a:srgbClr val="000000"/>
                          </a:solidFill>
                          <a:effectLst/>
                        </a:rPr>
                        <a:t>Sunday </a:t>
                      </a:r>
                      <a:r>
                        <a:rPr lang="en-GB" sz="1300" b="1" dirty="0">
                          <a:solidFill>
                            <a:srgbClr val="000000"/>
                          </a:solidFill>
                          <a:effectLst/>
                        </a:rPr>
                        <a:t>May </a:t>
                      </a:r>
                      <a:r>
                        <a:rPr lang="en-GB" sz="1300" b="1" dirty="0" smtClean="0">
                          <a:solidFill>
                            <a:srgbClr val="000000"/>
                          </a:solidFill>
                          <a:effectLst/>
                        </a:rPr>
                        <a:t>1</a:t>
                      </a:r>
                      <a:r>
                        <a:rPr lang="en-GB" sz="1300" b="1" baseline="30000" dirty="0" smtClean="0">
                          <a:solidFill>
                            <a:srgbClr val="000000"/>
                          </a:solidFill>
                          <a:effectLst/>
                        </a:rPr>
                        <a:t>st</a:t>
                      </a:r>
                      <a:endParaRPr lang="en-US" sz="1100" b="1" dirty="0">
                        <a:solidFill>
                          <a:srgbClr val="000000"/>
                        </a:solidFill>
                        <a:effectLst/>
                        <a:latin typeface="Times New Roman"/>
                        <a:ea typeface="Times New Roman"/>
                      </a:endParaRPr>
                    </a:p>
                  </a:txBody>
                  <a:tcPr marL="61718" marR="61718" marT="0" marB="0">
                    <a:solidFill>
                      <a:srgbClr val="FFFF00"/>
                    </a:solidFill>
                  </a:tcPr>
                </a:tc>
              </a:tr>
              <a:tr h="1600107">
                <a:tc>
                  <a:txBody>
                    <a:bodyPr/>
                    <a:lstStyle/>
                    <a:p>
                      <a:pPr marL="0" marR="0" algn="ctr">
                        <a:spcBef>
                          <a:spcPts val="0"/>
                        </a:spcBef>
                        <a:spcAft>
                          <a:spcPts val="0"/>
                        </a:spcAft>
                      </a:pPr>
                      <a:r>
                        <a:rPr lang="en-GB" sz="1400" b="1" dirty="0">
                          <a:solidFill>
                            <a:srgbClr val="000000"/>
                          </a:solidFill>
                          <a:effectLst/>
                        </a:rPr>
                        <a:t> </a:t>
                      </a:r>
                      <a:endParaRPr lang="en-US" sz="1100" b="1" dirty="0">
                        <a:solidFill>
                          <a:srgbClr val="000000"/>
                        </a:solidFill>
                        <a:effectLst/>
                      </a:endParaRPr>
                    </a:p>
                    <a:p>
                      <a:pPr marL="0" marR="0" algn="ctr">
                        <a:spcBef>
                          <a:spcPts val="0"/>
                        </a:spcBef>
                        <a:spcAft>
                          <a:spcPts val="0"/>
                        </a:spcAft>
                      </a:pPr>
                      <a:r>
                        <a:rPr lang="en-GB" sz="1400" b="1" dirty="0">
                          <a:solidFill>
                            <a:srgbClr val="000000"/>
                          </a:solidFill>
                          <a:effectLst/>
                        </a:rPr>
                        <a:t>21.30 International ‘Snack’ Party and Champions League</a:t>
                      </a:r>
                      <a:endParaRPr lang="en-US" sz="1100" b="1" dirty="0">
                        <a:solidFill>
                          <a:srgbClr val="000000"/>
                        </a:solidFill>
                        <a:effectLst/>
                      </a:endParaRPr>
                    </a:p>
                    <a:p>
                      <a:pPr marL="0" marR="0" algn="ctr">
                        <a:spcBef>
                          <a:spcPts val="0"/>
                        </a:spcBef>
                        <a:spcAft>
                          <a:spcPts val="0"/>
                        </a:spcAft>
                      </a:pPr>
                      <a:r>
                        <a:rPr lang="en-GB" sz="1400" b="1" dirty="0">
                          <a:solidFill>
                            <a:srgbClr val="000000"/>
                          </a:solidFill>
                          <a:effectLst/>
                        </a:rPr>
                        <a:t>Theatre Lounge</a:t>
                      </a:r>
                      <a:endParaRPr lang="en-US" sz="1100" b="1" dirty="0">
                        <a:solidFill>
                          <a:srgbClr val="000000"/>
                        </a:solidFill>
                        <a:effectLst/>
                        <a:latin typeface="Times New Roman"/>
                        <a:ea typeface="Times New Roman"/>
                      </a:endParaRPr>
                    </a:p>
                  </a:txBody>
                  <a:tcPr marL="61718" marR="61718" marT="0" marB="0"/>
                </a:tc>
                <a:tc>
                  <a:txBody>
                    <a:bodyPr/>
                    <a:lstStyle/>
                    <a:p>
                      <a:pPr marL="0" marR="0" algn="ctr">
                        <a:spcBef>
                          <a:spcPts val="0"/>
                        </a:spcBef>
                        <a:spcAft>
                          <a:spcPts val="0"/>
                        </a:spcAft>
                      </a:pPr>
                      <a:r>
                        <a:rPr lang="en-GB" sz="1400" b="1" dirty="0">
                          <a:solidFill>
                            <a:srgbClr val="000000"/>
                          </a:solidFill>
                          <a:effectLst/>
                        </a:rPr>
                        <a:t> </a:t>
                      </a:r>
                      <a:endParaRPr lang="en-US" sz="1100" b="1" dirty="0">
                        <a:solidFill>
                          <a:srgbClr val="000000"/>
                        </a:solidFill>
                        <a:effectLst/>
                      </a:endParaRPr>
                    </a:p>
                    <a:p>
                      <a:pPr marL="0" marR="0" algn="ctr">
                        <a:spcBef>
                          <a:spcPts val="0"/>
                        </a:spcBef>
                        <a:spcAft>
                          <a:spcPts val="0"/>
                        </a:spcAft>
                      </a:pPr>
                      <a:r>
                        <a:rPr lang="en-GB" sz="1400" b="1" dirty="0">
                          <a:solidFill>
                            <a:srgbClr val="000000"/>
                          </a:solidFill>
                          <a:effectLst/>
                        </a:rPr>
                        <a:t>21.00 Champions League and Party Theatre Lounge</a:t>
                      </a:r>
                      <a:endParaRPr lang="en-US" sz="1100" b="1" dirty="0">
                        <a:solidFill>
                          <a:srgbClr val="000000"/>
                        </a:solidFill>
                        <a:effectLst/>
                        <a:latin typeface="Times New Roman"/>
                        <a:ea typeface="Times New Roman"/>
                      </a:endParaRPr>
                    </a:p>
                  </a:txBody>
                  <a:tcPr marL="61718" marR="61718" marT="0" marB="0">
                    <a:solidFill>
                      <a:schemeClr val="accent1"/>
                    </a:solidFill>
                  </a:tcPr>
                </a:tc>
                <a:tc>
                  <a:txBody>
                    <a:bodyPr/>
                    <a:lstStyle/>
                    <a:p>
                      <a:pPr marL="0" marR="0" algn="ctr">
                        <a:spcBef>
                          <a:spcPts val="0"/>
                        </a:spcBef>
                        <a:spcAft>
                          <a:spcPts val="0"/>
                        </a:spcAft>
                      </a:pPr>
                      <a:r>
                        <a:rPr lang="en-GB" sz="1400" b="1" dirty="0">
                          <a:solidFill>
                            <a:srgbClr val="000000"/>
                          </a:solidFill>
                          <a:effectLst/>
                        </a:rPr>
                        <a:t> </a:t>
                      </a:r>
                      <a:endParaRPr lang="en-US" sz="1100" b="1" dirty="0">
                        <a:solidFill>
                          <a:srgbClr val="000000"/>
                        </a:solidFill>
                        <a:effectLst/>
                      </a:endParaRPr>
                    </a:p>
                    <a:p>
                      <a:pPr marL="0" marR="0" algn="ctr">
                        <a:spcBef>
                          <a:spcPts val="0"/>
                        </a:spcBef>
                        <a:spcAft>
                          <a:spcPts val="0"/>
                        </a:spcAft>
                      </a:pPr>
                      <a:r>
                        <a:rPr lang="en-GB" sz="1400" b="1" dirty="0">
                          <a:solidFill>
                            <a:srgbClr val="000000"/>
                          </a:solidFill>
                          <a:effectLst/>
                        </a:rPr>
                        <a:t>Volleyball, </a:t>
                      </a:r>
                      <a:r>
                        <a:rPr lang="en-GB" sz="1400" b="1" dirty="0" err="1">
                          <a:solidFill>
                            <a:srgbClr val="000000"/>
                          </a:solidFill>
                          <a:effectLst/>
                        </a:rPr>
                        <a:t>B’ball</a:t>
                      </a:r>
                      <a:r>
                        <a:rPr lang="en-GB" sz="1400" b="1" dirty="0">
                          <a:solidFill>
                            <a:srgbClr val="000000"/>
                          </a:solidFill>
                          <a:effectLst/>
                        </a:rPr>
                        <a:t> and/or 6-a-side</a:t>
                      </a:r>
                      <a:endParaRPr lang="en-US" sz="1100" b="1" dirty="0">
                        <a:solidFill>
                          <a:srgbClr val="000000"/>
                        </a:solidFill>
                        <a:effectLst/>
                      </a:endParaRPr>
                    </a:p>
                    <a:p>
                      <a:pPr marL="0" marR="0" algn="ctr">
                        <a:spcBef>
                          <a:spcPts val="0"/>
                        </a:spcBef>
                        <a:spcAft>
                          <a:spcPts val="0"/>
                        </a:spcAft>
                      </a:pPr>
                      <a:r>
                        <a:rPr lang="en-GB" sz="1400" b="1" dirty="0">
                          <a:solidFill>
                            <a:srgbClr val="000000"/>
                          </a:solidFill>
                          <a:effectLst/>
                        </a:rPr>
                        <a:t> </a:t>
                      </a:r>
                      <a:endParaRPr lang="en-US" sz="1100" b="1" dirty="0">
                        <a:solidFill>
                          <a:srgbClr val="000000"/>
                        </a:solidFill>
                        <a:effectLst/>
                      </a:endParaRPr>
                    </a:p>
                    <a:p>
                      <a:pPr marL="0" marR="0" algn="ctr">
                        <a:spcBef>
                          <a:spcPts val="0"/>
                        </a:spcBef>
                        <a:spcAft>
                          <a:spcPts val="0"/>
                        </a:spcAft>
                      </a:pPr>
                      <a:r>
                        <a:rPr lang="en-GB" sz="1400" b="1" dirty="0">
                          <a:solidFill>
                            <a:srgbClr val="000000"/>
                          </a:solidFill>
                          <a:effectLst/>
                        </a:rPr>
                        <a:t>Party Games</a:t>
                      </a:r>
                      <a:endParaRPr lang="en-US" sz="1100" b="1" dirty="0">
                        <a:solidFill>
                          <a:srgbClr val="000000"/>
                        </a:solidFill>
                        <a:effectLst/>
                      </a:endParaRPr>
                    </a:p>
                    <a:p>
                      <a:pPr marL="0" marR="0" algn="ctr">
                        <a:spcBef>
                          <a:spcPts val="0"/>
                        </a:spcBef>
                        <a:spcAft>
                          <a:spcPts val="0"/>
                        </a:spcAft>
                      </a:pPr>
                      <a:r>
                        <a:rPr lang="en-GB" sz="1400" b="1" dirty="0">
                          <a:solidFill>
                            <a:srgbClr val="000000"/>
                          </a:solidFill>
                          <a:effectLst/>
                        </a:rPr>
                        <a:t>Theatre  Lounge.</a:t>
                      </a:r>
                      <a:endParaRPr lang="en-US" sz="1100" b="1" dirty="0">
                        <a:solidFill>
                          <a:srgbClr val="000000"/>
                        </a:solidFill>
                        <a:effectLst/>
                        <a:latin typeface="Times New Roman"/>
                        <a:ea typeface="Times New Roman"/>
                      </a:endParaRPr>
                    </a:p>
                  </a:txBody>
                  <a:tcPr marL="61718" marR="61718" marT="0" marB="0">
                    <a:solidFill>
                      <a:schemeClr val="accent1"/>
                    </a:solidFill>
                  </a:tcPr>
                </a:tc>
                <a:tc>
                  <a:txBody>
                    <a:bodyPr/>
                    <a:lstStyle/>
                    <a:p>
                      <a:pPr marL="0" marR="0" algn="ctr">
                        <a:spcBef>
                          <a:spcPts val="0"/>
                        </a:spcBef>
                        <a:spcAft>
                          <a:spcPts val="0"/>
                        </a:spcAft>
                      </a:pPr>
                      <a:r>
                        <a:rPr lang="en-GB" sz="1400" b="1" dirty="0">
                          <a:solidFill>
                            <a:srgbClr val="000000"/>
                          </a:solidFill>
                          <a:effectLst/>
                        </a:rPr>
                        <a:t> </a:t>
                      </a:r>
                      <a:endParaRPr lang="en-US" sz="1100" b="1" dirty="0">
                        <a:solidFill>
                          <a:srgbClr val="000000"/>
                        </a:solidFill>
                        <a:effectLst/>
                      </a:endParaRPr>
                    </a:p>
                    <a:p>
                      <a:pPr marL="0" marR="0" algn="ctr">
                        <a:spcBef>
                          <a:spcPts val="0"/>
                        </a:spcBef>
                        <a:spcAft>
                          <a:spcPts val="0"/>
                        </a:spcAft>
                      </a:pPr>
                      <a:r>
                        <a:rPr lang="en-GB" sz="1400" b="1" dirty="0">
                          <a:solidFill>
                            <a:srgbClr val="000000"/>
                          </a:solidFill>
                          <a:effectLst/>
                        </a:rPr>
                        <a:t>1430 </a:t>
                      </a:r>
                      <a:r>
                        <a:rPr lang="en-GB" sz="1400" b="1" dirty="0" err="1">
                          <a:solidFill>
                            <a:srgbClr val="000000"/>
                          </a:solidFill>
                          <a:effectLst/>
                        </a:rPr>
                        <a:t>Goulasch</a:t>
                      </a:r>
                      <a:endParaRPr lang="en-US" sz="1100" b="1" dirty="0">
                        <a:solidFill>
                          <a:srgbClr val="000000"/>
                        </a:solidFill>
                        <a:effectLst/>
                      </a:endParaRPr>
                    </a:p>
                    <a:p>
                      <a:pPr marL="0" marR="0" algn="ctr">
                        <a:spcBef>
                          <a:spcPts val="0"/>
                        </a:spcBef>
                        <a:spcAft>
                          <a:spcPts val="0"/>
                        </a:spcAft>
                      </a:pPr>
                      <a:r>
                        <a:rPr lang="en-GB" sz="1400" b="1" dirty="0">
                          <a:solidFill>
                            <a:srgbClr val="000000"/>
                          </a:solidFill>
                          <a:effectLst/>
                        </a:rPr>
                        <a:t>Party</a:t>
                      </a:r>
                      <a:endParaRPr lang="en-US" sz="1100" b="1" dirty="0">
                        <a:solidFill>
                          <a:srgbClr val="000000"/>
                        </a:solidFill>
                        <a:effectLst/>
                      </a:endParaRPr>
                    </a:p>
                    <a:p>
                      <a:pPr marL="0" marR="0" algn="ctr">
                        <a:spcBef>
                          <a:spcPts val="0"/>
                        </a:spcBef>
                        <a:spcAft>
                          <a:spcPts val="0"/>
                        </a:spcAft>
                      </a:pPr>
                      <a:r>
                        <a:rPr lang="en-GB" sz="1400" b="1" dirty="0">
                          <a:solidFill>
                            <a:srgbClr val="000000"/>
                          </a:solidFill>
                          <a:effectLst/>
                        </a:rPr>
                        <a:t> </a:t>
                      </a:r>
                      <a:endParaRPr lang="en-US" sz="1100" b="1" dirty="0">
                        <a:solidFill>
                          <a:srgbClr val="000000"/>
                        </a:solidFill>
                        <a:effectLst/>
                      </a:endParaRPr>
                    </a:p>
                    <a:p>
                      <a:pPr marL="0" marR="0" algn="ctr">
                        <a:spcBef>
                          <a:spcPts val="0"/>
                        </a:spcBef>
                        <a:spcAft>
                          <a:spcPts val="0"/>
                        </a:spcAft>
                      </a:pPr>
                      <a:r>
                        <a:rPr lang="en-GB" sz="1400" b="1" dirty="0">
                          <a:solidFill>
                            <a:srgbClr val="000000"/>
                          </a:solidFill>
                          <a:effectLst/>
                        </a:rPr>
                        <a:t>2000: Retro Party Evening</a:t>
                      </a:r>
                      <a:endParaRPr lang="en-US" sz="1100" b="1" dirty="0">
                        <a:solidFill>
                          <a:srgbClr val="000000"/>
                        </a:solidFill>
                        <a:effectLst/>
                      </a:endParaRPr>
                    </a:p>
                    <a:p>
                      <a:pPr marL="0" marR="0" algn="ctr">
                        <a:spcBef>
                          <a:spcPts val="0"/>
                        </a:spcBef>
                        <a:spcAft>
                          <a:spcPts val="0"/>
                        </a:spcAft>
                      </a:pPr>
                      <a:r>
                        <a:rPr lang="en-GB" sz="1400" b="1" dirty="0" err="1">
                          <a:solidFill>
                            <a:srgbClr val="000000"/>
                          </a:solidFill>
                          <a:effectLst/>
                        </a:rPr>
                        <a:t>Banya</a:t>
                      </a:r>
                      <a:r>
                        <a:rPr lang="en-GB" sz="1400" b="1" dirty="0">
                          <a:solidFill>
                            <a:srgbClr val="000000"/>
                          </a:solidFill>
                          <a:effectLst/>
                        </a:rPr>
                        <a:t> Club</a:t>
                      </a:r>
                      <a:endParaRPr lang="en-US" sz="1100" b="1" dirty="0">
                        <a:solidFill>
                          <a:srgbClr val="000000"/>
                        </a:solidFill>
                        <a:effectLst/>
                        <a:latin typeface="Times New Roman"/>
                        <a:ea typeface="Times New Roman"/>
                      </a:endParaRPr>
                    </a:p>
                  </a:txBody>
                  <a:tcPr marL="61718" marR="61718" marT="0" marB="0">
                    <a:solidFill>
                      <a:schemeClr val="accent1"/>
                    </a:solidFill>
                  </a:tcPr>
                </a:tc>
                <a:tc>
                  <a:txBody>
                    <a:bodyPr/>
                    <a:lstStyle/>
                    <a:p>
                      <a:pPr marL="0" marR="0" algn="ctr">
                        <a:spcBef>
                          <a:spcPts val="0"/>
                        </a:spcBef>
                        <a:spcAft>
                          <a:spcPts val="0"/>
                        </a:spcAft>
                      </a:pPr>
                      <a:r>
                        <a:rPr lang="en-GB" sz="1400" b="1" dirty="0">
                          <a:solidFill>
                            <a:srgbClr val="000000"/>
                          </a:solidFill>
                          <a:effectLst/>
                        </a:rPr>
                        <a:t> </a:t>
                      </a:r>
                      <a:endParaRPr lang="en-US" sz="1100" b="1" dirty="0">
                        <a:solidFill>
                          <a:srgbClr val="000000"/>
                        </a:solidFill>
                        <a:effectLst/>
                      </a:endParaRPr>
                    </a:p>
                    <a:p>
                      <a:pPr marL="0" marR="0" algn="ctr">
                        <a:spcBef>
                          <a:spcPts val="0"/>
                        </a:spcBef>
                        <a:spcAft>
                          <a:spcPts val="0"/>
                        </a:spcAft>
                      </a:pPr>
                      <a:r>
                        <a:rPr lang="en-GB" sz="1400" b="1" dirty="0">
                          <a:solidFill>
                            <a:srgbClr val="000000"/>
                          </a:solidFill>
                          <a:effectLst/>
                        </a:rPr>
                        <a:t>2030 Mayday Party</a:t>
                      </a:r>
                      <a:endParaRPr lang="en-US" sz="1100" b="1" dirty="0">
                        <a:solidFill>
                          <a:srgbClr val="000000"/>
                        </a:solidFill>
                        <a:effectLst/>
                      </a:endParaRPr>
                    </a:p>
                    <a:p>
                      <a:pPr marL="0" marR="0" algn="ctr">
                        <a:spcBef>
                          <a:spcPts val="0"/>
                        </a:spcBef>
                        <a:spcAft>
                          <a:spcPts val="0"/>
                        </a:spcAft>
                      </a:pPr>
                      <a:r>
                        <a:rPr lang="en-GB" sz="1400" b="1" dirty="0">
                          <a:solidFill>
                            <a:srgbClr val="000000"/>
                          </a:solidFill>
                          <a:effectLst/>
                        </a:rPr>
                        <a:t>Theatre Lounge</a:t>
                      </a:r>
                      <a:endParaRPr lang="en-US" sz="1100" b="1" dirty="0">
                        <a:solidFill>
                          <a:srgbClr val="000000"/>
                        </a:solidFill>
                        <a:effectLst/>
                        <a:latin typeface="Times New Roman"/>
                        <a:ea typeface="Times New Roman"/>
                      </a:endParaRPr>
                    </a:p>
                  </a:txBody>
                  <a:tcPr marL="61718" marR="61718" marT="0" marB="0"/>
                </a:tc>
              </a:tr>
              <a:tr h="320240">
                <a:tc>
                  <a:txBody>
                    <a:bodyPr/>
                    <a:lstStyle/>
                    <a:p>
                      <a:pPr marL="0" marR="0" algn="ctr">
                        <a:spcBef>
                          <a:spcPts val="0"/>
                        </a:spcBef>
                        <a:spcAft>
                          <a:spcPts val="0"/>
                        </a:spcAft>
                      </a:pPr>
                      <a:r>
                        <a:rPr lang="en-GB" sz="1400" b="1" dirty="0">
                          <a:solidFill>
                            <a:srgbClr val="000000"/>
                          </a:solidFill>
                          <a:effectLst/>
                        </a:rPr>
                        <a:t> </a:t>
                      </a:r>
                      <a:r>
                        <a:rPr lang="en-GB" sz="1400" b="1" dirty="0" smtClean="0">
                          <a:solidFill>
                            <a:srgbClr val="000000"/>
                          </a:solidFill>
                          <a:effectLst/>
                        </a:rPr>
                        <a:t>Monday 2</a:t>
                      </a:r>
                      <a:r>
                        <a:rPr lang="en-GB" sz="1400" b="1" baseline="30000" dirty="0" smtClean="0">
                          <a:solidFill>
                            <a:srgbClr val="000000"/>
                          </a:solidFill>
                          <a:effectLst/>
                        </a:rPr>
                        <a:t>nd</a:t>
                      </a:r>
                      <a:r>
                        <a:rPr lang="en-GB" sz="1400" b="1" dirty="0">
                          <a:solidFill>
                            <a:srgbClr val="000000"/>
                          </a:solidFill>
                          <a:effectLst/>
                        </a:rPr>
                        <a:t> </a:t>
                      </a:r>
                      <a:endParaRPr lang="en-US" sz="1100" b="1" dirty="0">
                        <a:solidFill>
                          <a:srgbClr val="000000"/>
                        </a:solidFill>
                        <a:effectLst/>
                        <a:latin typeface="Times New Roman"/>
                        <a:ea typeface="Times New Roman"/>
                      </a:endParaRPr>
                    </a:p>
                  </a:txBody>
                  <a:tcPr marL="61718" marR="61718" marT="0" marB="0">
                    <a:solidFill>
                      <a:srgbClr val="FFFF00"/>
                    </a:solidFill>
                  </a:tcPr>
                </a:tc>
                <a:tc>
                  <a:txBody>
                    <a:bodyPr/>
                    <a:lstStyle/>
                    <a:p>
                      <a:pPr marL="0" marR="0" algn="ctr">
                        <a:spcBef>
                          <a:spcPts val="0"/>
                        </a:spcBef>
                        <a:spcAft>
                          <a:spcPts val="0"/>
                        </a:spcAft>
                      </a:pPr>
                      <a:r>
                        <a:rPr lang="en-GB" sz="1400" b="1" dirty="0">
                          <a:solidFill>
                            <a:srgbClr val="000000"/>
                          </a:solidFill>
                          <a:effectLst/>
                        </a:rPr>
                        <a:t> </a:t>
                      </a:r>
                      <a:r>
                        <a:rPr lang="en-GB" sz="1400" b="1" dirty="0" smtClean="0">
                          <a:solidFill>
                            <a:srgbClr val="000000"/>
                          </a:solidFill>
                          <a:effectLst/>
                        </a:rPr>
                        <a:t>Tuesday </a:t>
                      </a:r>
                      <a:r>
                        <a:rPr lang="en-GB" sz="1400" b="1" dirty="0">
                          <a:solidFill>
                            <a:srgbClr val="000000"/>
                          </a:solidFill>
                          <a:effectLst/>
                        </a:rPr>
                        <a:t>3</a:t>
                      </a:r>
                      <a:r>
                        <a:rPr lang="en-GB" sz="1400" b="1" baseline="30000" dirty="0">
                          <a:solidFill>
                            <a:srgbClr val="000000"/>
                          </a:solidFill>
                          <a:effectLst/>
                        </a:rPr>
                        <a:t>rd</a:t>
                      </a:r>
                      <a:endParaRPr lang="en-US" sz="1100" b="1" dirty="0">
                        <a:solidFill>
                          <a:srgbClr val="000000"/>
                        </a:solidFill>
                        <a:effectLst/>
                        <a:latin typeface="Times New Roman"/>
                        <a:ea typeface="Times New Roman"/>
                      </a:endParaRPr>
                    </a:p>
                  </a:txBody>
                  <a:tcPr marL="61718" marR="61718" marT="0" marB="0">
                    <a:solidFill>
                      <a:srgbClr val="FFFF00"/>
                    </a:solidFill>
                  </a:tcPr>
                </a:tc>
                <a:tc>
                  <a:txBody>
                    <a:bodyPr/>
                    <a:lstStyle/>
                    <a:p>
                      <a:pPr marL="0" marR="0" algn="ctr">
                        <a:spcBef>
                          <a:spcPts val="0"/>
                        </a:spcBef>
                        <a:spcAft>
                          <a:spcPts val="0"/>
                        </a:spcAft>
                      </a:pPr>
                      <a:r>
                        <a:rPr lang="en-GB" sz="1400" b="1" dirty="0">
                          <a:solidFill>
                            <a:srgbClr val="000000"/>
                          </a:solidFill>
                          <a:effectLst/>
                        </a:rPr>
                        <a:t> </a:t>
                      </a:r>
                      <a:r>
                        <a:rPr lang="en-GB" sz="1400" b="1" dirty="0" smtClean="0">
                          <a:solidFill>
                            <a:srgbClr val="000000"/>
                          </a:solidFill>
                          <a:effectLst/>
                        </a:rPr>
                        <a:t>Wednesday </a:t>
                      </a:r>
                      <a:r>
                        <a:rPr lang="en-GB" sz="1400" b="1" dirty="0">
                          <a:solidFill>
                            <a:srgbClr val="000000"/>
                          </a:solidFill>
                          <a:effectLst/>
                        </a:rPr>
                        <a:t>4</a:t>
                      </a:r>
                      <a:r>
                        <a:rPr lang="en-GB" sz="1400" b="1" baseline="30000" dirty="0">
                          <a:solidFill>
                            <a:srgbClr val="000000"/>
                          </a:solidFill>
                          <a:effectLst/>
                        </a:rPr>
                        <a:t>th</a:t>
                      </a:r>
                      <a:endParaRPr lang="en-US" sz="1100" b="1" dirty="0">
                        <a:solidFill>
                          <a:srgbClr val="000000"/>
                        </a:solidFill>
                        <a:effectLst/>
                        <a:latin typeface="Times New Roman"/>
                        <a:ea typeface="Times New Roman"/>
                      </a:endParaRPr>
                    </a:p>
                  </a:txBody>
                  <a:tcPr marL="61718" marR="61718" marT="0" marB="0">
                    <a:solidFill>
                      <a:srgbClr val="FFFF00"/>
                    </a:solidFill>
                  </a:tcPr>
                </a:tc>
                <a:tc>
                  <a:txBody>
                    <a:bodyPr/>
                    <a:lstStyle/>
                    <a:p>
                      <a:pPr marL="0" marR="0" algn="ctr">
                        <a:spcBef>
                          <a:spcPts val="0"/>
                        </a:spcBef>
                        <a:spcAft>
                          <a:spcPts val="0"/>
                        </a:spcAft>
                      </a:pPr>
                      <a:r>
                        <a:rPr lang="en-GB" sz="1400" b="1" dirty="0">
                          <a:solidFill>
                            <a:srgbClr val="000000"/>
                          </a:solidFill>
                          <a:effectLst/>
                        </a:rPr>
                        <a:t> </a:t>
                      </a:r>
                      <a:r>
                        <a:rPr lang="en-GB" sz="1400" b="1" dirty="0" smtClean="0">
                          <a:solidFill>
                            <a:srgbClr val="000000"/>
                          </a:solidFill>
                          <a:effectLst/>
                        </a:rPr>
                        <a:t>Thursday </a:t>
                      </a:r>
                      <a:r>
                        <a:rPr lang="en-GB" sz="1400" b="1" dirty="0">
                          <a:solidFill>
                            <a:srgbClr val="000000"/>
                          </a:solidFill>
                          <a:effectLst/>
                        </a:rPr>
                        <a:t>5</a:t>
                      </a:r>
                      <a:r>
                        <a:rPr lang="en-GB" sz="1400" b="1" baseline="30000" dirty="0">
                          <a:solidFill>
                            <a:srgbClr val="000000"/>
                          </a:solidFill>
                          <a:effectLst/>
                        </a:rPr>
                        <a:t>th</a:t>
                      </a:r>
                      <a:endParaRPr lang="en-US" sz="1100" b="1" dirty="0">
                        <a:solidFill>
                          <a:srgbClr val="000000"/>
                        </a:solidFill>
                        <a:effectLst/>
                        <a:latin typeface="Times New Roman"/>
                        <a:ea typeface="Times New Roman"/>
                      </a:endParaRPr>
                    </a:p>
                  </a:txBody>
                  <a:tcPr marL="61718" marR="61718" marT="0" marB="0">
                    <a:solidFill>
                      <a:srgbClr val="FFFF00"/>
                    </a:solidFill>
                  </a:tcPr>
                </a:tc>
                <a:tc>
                  <a:txBody>
                    <a:bodyPr/>
                    <a:lstStyle/>
                    <a:p>
                      <a:pPr marL="0" marR="0" algn="ctr">
                        <a:spcBef>
                          <a:spcPts val="0"/>
                        </a:spcBef>
                        <a:spcAft>
                          <a:spcPts val="0"/>
                        </a:spcAft>
                      </a:pPr>
                      <a:r>
                        <a:rPr lang="en-GB" sz="1400" b="1" dirty="0" smtClean="0">
                          <a:solidFill>
                            <a:srgbClr val="000000"/>
                          </a:solidFill>
                          <a:effectLst/>
                        </a:rPr>
                        <a:t>Friday </a:t>
                      </a:r>
                      <a:r>
                        <a:rPr lang="en-GB" sz="1400" b="1" dirty="0">
                          <a:solidFill>
                            <a:srgbClr val="000000"/>
                          </a:solidFill>
                          <a:effectLst/>
                        </a:rPr>
                        <a:t>6</a:t>
                      </a:r>
                      <a:r>
                        <a:rPr lang="en-GB" sz="1400" b="1" baseline="30000" dirty="0">
                          <a:solidFill>
                            <a:srgbClr val="000000"/>
                          </a:solidFill>
                          <a:effectLst/>
                        </a:rPr>
                        <a:t>th</a:t>
                      </a:r>
                      <a:endParaRPr lang="en-US" sz="1100" b="1" dirty="0">
                        <a:solidFill>
                          <a:srgbClr val="000000"/>
                        </a:solidFill>
                        <a:effectLst/>
                        <a:latin typeface="Times New Roman"/>
                        <a:ea typeface="Times New Roman"/>
                      </a:endParaRPr>
                    </a:p>
                  </a:txBody>
                  <a:tcPr marL="61718" marR="61718" marT="0" marB="0">
                    <a:solidFill>
                      <a:srgbClr val="FFFF00"/>
                    </a:solidFill>
                  </a:tcPr>
                </a:tc>
              </a:tr>
              <a:tr h="1600107">
                <a:tc>
                  <a:txBody>
                    <a:bodyPr/>
                    <a:lstStyle/>
                    <a:p>
                      <a:pPr marL="0" marR="0" algn="ctr">
                        <a:spcBef>
                          <a:spcPts val="0"/>
                        </a:spcBef>
                        <a:spcAft>
                          <a:spcPts val="0"/>
                        </a:spcAft>
                      </a:pPr>
                      <a:r>
                        <a:rPr lang="en-GB" sz="1400" b="1">
                          <a:solidFill>
                            <a:srgbClr val="000000"/>
                          </a:solidFill>
                          <a:effectLst/>
                          <a:highlight>
                            <a:srgbClr val="FFFF00"/>
                          </a:highlight>
                        </a:rPr>
                        <a:t> </a:t>
                      </a:r>
                      <a:endParaRPr lang="en-US" sz="1100" b="1">
                        <a:solidFill>
                          <a:srgbClr val="000000"/>
                        </a:solidFill>
                        <a:effectLst/>
                      </a:endParaRPr>
                    </a:p>
                    <a:p>
                      <a:pPr marL="0" marR="0" algn="ctr">
                        <a:spcBef>
                          <a:spcPts val="0"/>
                        </a:spcBef>
                        <a:spcAft>
                          <a:spcPts val="0"/>
                        </a:spcAft>
                      </a:pPr>
                      <a:r>
                        <a:rPr lang="en-GB" sz="1400" b="1">
                          <a:solidFill>
                            <a:srgbClr val="000000"/>
                          </a:solidFill>
                          <a:effectLst/>
                        </a:rPr>
                        <a:t>16.30 Buk – Wellness  and  golf</a:t>
                      </a:r>
                      <a:endParaRPr lang="en-US" sz="1100" b="1">
                        <a:solidFill>
                          <a:srgbClr val="000000"/>
                        </a:solidFill>
                        <a:effectLst/>
                      </a:endParaRPr>
                    </a:p>
                    <a:p>
                      <a:pPr marL="0" marR="0" algn="ctr">
                        <a:spcBef>
                          <a:spcPts val="0"/>
                        </a:spcBef>
                        <a:spcAft>
                          <a:spcPts val="0"/>
                        </a:spcAft>
                      </a:pPr>
                      <a:r>
                        <a:rPr lang="en-GB" sz="1400" b="1">
                          <a:solidFill>
                            <a:srgbClr val="000000"/>
                          </a:solidFill>
                          <a:effectLst/>
                        </a:rPr>
                        <a:t> </a:t>
                      </a:r>
                      <a:endParaRPr lang="en-US" sz="1100" b="1">
                        <a:solidFill>
                          <a:srgbClr val="000000"/>
                        </a:solidFill>
                        <a:effectLst/>
                      </a:endParaRPr>
                    </a:p>
                    <a:p>
                      <a:pPr marL="0" marR="0" algn="ctr">
                        <a:spcBef>
                          <a:spcPts val="0"/>
                        </a:spcBef>
                        <a:spcAft>
                          <a:spcPts val="0"/>
                        </a:spcAft>
                      </a:pPr>
                      <a:r>
                        <a:rPr lang="en-GB" sz="1400" b="1">
                          <a:solidFill>
                            <a:srgbClr val="000000"/>
                          </a:solidFill>
                          <a:effectLst/>
                        </a:rPr>
                        <a:t>21.00 Hungarian Dance Party  – Theatre Lounge</a:t>
                      </a:r>
                      <a:endParaRPr lang="en-US" sz="1100" b="1">
                        <a:solidFill>
                          <a:srgbClr val="000000"/>
                        </a:solidFill>
                        <a:effectLst/>
                        <a:latin typeface="Times New Roman"/>
                        <a:ea typeface="Times New Roman"/>
                      </a:endParaRPr>
                    </a:p>
                  </a:txBody>
                  <a:tcPr marL="61718" marR="61718" marT="0" marB="0"/>
                </a:tc>
                <a:tc>
                  <a:txBody>
                    <a:bodyPr/>
                    <a:lstStyle/>
                    <a:p>
                      <a:pPr marL="0" marR="0" algn="ctr">
                        <a:spcBef>
                          <a:spcPts val="0"/>
                        </a:spcBef>
                        <a:spcAft>
                          <a:spcPts val="0"/>
                        </a:spcAft>
                      </a:pPr>
                      <a:r>
                        <a:rPr lang="en-GB" sz="1400" b="1">
                          <a:solidFill>
                            <a:srgbClr val="000000"/>
                          </a:solidFill>
                          <a:effectLst/>
                          <a:highlight>
                            <a:srgbClr val="FFFF00"/>
                          </a:highlight>
                        </a:rPr>
                        <a:t> </a:t>
                      </a:r>
                      <a:endParaRPr lang="en-US" sz="1100" b="1">
                        <a:solidFill>
                          <a:srgbClr val="000000"/>
                        </a:solidFill>
                        <a:effectLst/>
                      </a:endParaRPr>
                    </a:p>
                    <a:p>
                      <a:pPr marL="0" marR="0" algn="ctr">
                        <a:spcBef>
                          <a:spcPts val="0"/>
                        </a:spcBef>
                        <a:spcAft>
                          <a:spcPts val="0"/>
                        </a:spcAft>
                      </a:pPr>
                      <a:r>
                        <a:rPr lang="en-GB" sz="1400" b="1">
                          <a:solidFill>
                            <a:srgbClr val="000000"/>
                          </a:solidFill>
                          <a:effectLst/>
                        </a:rPr>
                        <a:t>18.00 Kőszeg  sightseeing</a:t>
                      </a:r>
                      <a:endParaRPr lang="en-US" sz="1100" b="1">
                        <a:solidFill>
                          <a:srgbClr val="000000"/>
                        </a:solidFill>
                        <a:effectLst/>
                      </a:endParaRPr>
                    </a:p>
                    <a:p>
                      <a:pPr marL="0" marR="0" algn="ctr">
                        <a:spcBef>
                          <a:spcPts val="0"/>
                        </a:spcBef>
                        <a:spcAft>
                          <a:spcPts val="0"/>
                        </a:spcAft>
                      </a:pPr>
                      <a:r>
                        <a:rPr lang="en-GB" sz="1400" b="1">
                          <a:solidFill>
                            <a:srgbClr val="000000"/>
                          </a:solidFill>
                          <a:effectLst/>
                        </a:rPr>
                        <a:t>21.00 Champions League -Evening Party Theatre Lounge</a:t>
                      </a:r>
                      <a:endParaRPr lang="en-US" sz="1100" b="1">
                        <a:solidFill>
                          <a:srgbClr val="000000"/>
                        </a:solidFill>
                        <a:effectLst/>
                        <a:latin typeface="Times New Roman"/>
                        <a:ea typeface="Times New Roman"/>
                      </a:endParaRPr>
                    </a:p>
                  </a:txBody>
                  <a:tcPr marL="61718" marR="61718" marT="0" marB="0"/>
                </a:tc>
                <a:tc>
                  <a:txBody>
                    <a:bodyPr/>
                    <a:lstStyle/>
                    <a:p>
                      <a:pPr marL="0" marR="0" algn="ctr">
                        <a:spcBef>
                          <a:spcPts val="0"/>
                        </a:spcBef>
                        <a:spcAft>
                          <a:spcPts val="0"/>
                        </a:spcAft>
                      </a:pPr>
                      <a:r>
                        <a:rPr lang="en-GB" sz="1400" b="1">
                          <a:solidFill>
                            <a:srgbClr val="000000"/>
                          </a:solidFill>
                          <a:effectLst/>
                        </a:rPr>
                        <a:t> </a:t>
                      </a:r>
                      <a:endParaRPr lang="en-US" sz="1100" b="1">
                        <a:solidFill>
                          <a:srgbClr val="000000"/>
                        </a:solidFill>
                        <a:effectLst/>
                      </a:endParaRPr>
                    </a:p>
                    <a:p>
                      <a:pPr marL="0" marR="0" algn="ctr">
                        <a:spcBef>
                          <a:spcPts val="0"/>
                        </a:spcBef>
                        <a:spcAft>
                          <a:spcPts val="0"/>
                        </a:spcAft>
                      </a:pPr>
                      <a:r>
                        <a:rPr lang="en-GB" sz="1400" b="1">
                          <a:solidFill>
                            <a:srgbClr val="000000"/>
                          </a:solidFill>
                          <a:effectLst/>
                        </a:rPr>
                        <a:t>2030  Champions- League -Party</a:t>
                      </a:r>
                      <a:endParaRPr lang="en-US" sz="1100" b="1">
                        <a:solidFill>
                          <a:srgbClr val="000000"/>
                        </a:solidFill>
                        <a:effectLst/>
                      </a:endParaRPr>
                    </a:p>
                    <a:p>
                      <a:pPr marL="0" marR="0" algn="ctr">
                        <a:spcBef>
                          <a:spcPts val="0"/>
                        </a:spcBef>
                        <a:spcAft>
                          <a:spcPts val="0"/>
                        </a:spcAft>
                      </a:pPr>
                      <a:r>
                        <a:rPr lang="en-GB" sz="1400" b="1">
                          <a:solidFill>
                            <a:srgbClr val="000000"/>
                          </a:solidFill>
                          <a:effectLst/>
                        </a:rPr>
                        <a:t>Theatre Lounge</a:t>
                      </a:r>
                      <a:endParaRPr lang="en-US" sz="1100" b="1">
                        <a:solidFill>
                          <a:srgbClr val="000000"/>
                        </a:solidFill>
                        <a:effectLst/>
                      </a:endParaRPr>
                    </a:p>
                    <a:p>
                      <a:pPr marL="0" marR="0" algn="ctr">
                        <a:spcBef>
                          <a:spcPts val="0"/>
                        </a:spcBef>
                        <a:spcAft>
                          <a:spcPts val="0"/>
                        </a:spcAft>
                      </a:pPr>
                      <a:r>
                        <a:rPr lang="en-GB" sz="1400" b="1">
                          <a:solidFill>
                            <a:srgbClr val="000000"/>
                          </a:solidFill>
                          <a:effectLst/>
                        </a:rPr>
                        <a:t>Disco</a:t>
                      </a:r>
                      <a:endParaRPr lang="en-US" sz="1100" b="1">
                        <a:solidFill>
                          <a:srgbClr val="000000"/>
                        </a:solidFill>
                        <a:effectLst/>
                        <a:latin typeface="Times New Roman"/>
                        <a:ea typeface="Times New Roman"/>
                      </a:endParaRPr>
                    </a:p>
                  </a:txBody>
                  <a:tcPr marL="61718" marR="61718" marT="0" marB="0"/>
                </a:tc>
                <a:tc>
                  <a:txBody>
                    <a:bodyPr/>
                    <a:lstStyle/>
                    <a:p>
                      <a:pPr marL="0" marR="0" algn="ctr">
                        <a:spcBef>
                          <a:spcPts val="0"/>
                        </a:spcBef>
                        <a:spcAft>
                          <a:spcPts val="0"/>
                        </a:spcAft>
                      </a:pPr>
                      <a:r>
                        <a:rPr lang="en-GB" sz="1400" b="1">
                          <a:solidFill>
                            <a:srgbClr val="000000"/>
                          </a:solidFill>
                          <a:effectLst/>
                        </a:rPr>
                        <a:t> </a:t>
                      </a:r>
                      <a:endParaRPr lang="en-US" sz="1100" b="1">
                        <a:solidFill>
                          <a:srgbClr val="000000"/>
                        </a:solidFill>
                        <a:effectLst/>
                      </a:endParaRPr>
                    </a:p>
                    <a:p>
                      <a:pPr marL="228600" marR="0" indent="-228600" algn="ctr">
                        <a:spcBef>
                          <a:spcPts val="0"/>
                        </a:spcBef>
                        <a:spcAft>
                          <a:spcPts val="0"/>
                        </a:spcAft>
                        <a:tabLst>
                          <a:tab pos="228600" algn="l"/>
                          <a:tab pos="457200" algn="l"/>
                        </a:tabLst>
                      </a:pPr>
                      <a:r>
                        <a:rPr lang="en-GB" sz="1400" b="1">
                          <a:solidFill>
                            <a:srgbClr val="000000"/>
                          </a:solidFill>
                          <a:effectLst/>
                        </a:rPr>
                        <a:t>22.00 Evening Party- Theatre Lounge</a:t>
                      </a:r>
                      <a:endParaRPr lang="en-US" sz="1100" b="1">
                        <a:solidFill>
                          <a:srgbClr val="000000"/>
                        </a:solidFill>
                        <a:effectLst/>
                        <a:latin typeface="Times New Roman"/>
                        <a:ea typeface="Times New Roman"/>
                      </a:endParaRPr>
                    </a:p>
                  </a:txBody>
                  <a:tcPr marL="61718" marR="61718" marT="0" marB="0"/>
                </a:tc>
                <a:tc>
                  <a:txBody>
                    <a:bodyPr/>
                    <a:lstStyle/>
                    <a:p>
                      <a:pPr marL="0" marR="0" algn="ctr">
                        <a:spcBef>
                          <a:spcPts val="0"/>
                        </a:spcBef>
                        <a:spcAft>
                          <a:spcPts val="0"/>
                        </a:spcAft>
                      </a:pPr>
                      <a:r>
                        <a:rPr lang="en-GB" sz="1400" b="1" dirty="0">
                          <a:solidFill>
                            <a:srgbClr val="000000"/>
                          </a:solidFill>
                          <a:effectLst/>
                        </a:rPr>
                        <a:t> </a:t>
                      </a:r>
                      <a:endParaRPr lang="en-US" sz="1100" b="1" dirty="0">
                        <a:solidFill>
                          <a:srgbClr val="000000"/>
                        </a:solidFill>
                        <a:effectLst/>
                        <a:latin typeface="Times New Roman"/>
                        <a:ea typeface="Times New Roman"/>
                      </a:endParaRPr>
                    </a:p>
                  </a:txBody>
                  <a:tcPr marL="61718" marR="61718" marT="0" marB="0"/>
                </a:tc>
              </a:tr>
            </a:tbl>
          </a:graphicData>
        </a:graphic>
      </p:graphicFrame>
      <p:sp>
        <p:nvSpPr>
          <p:cNvPr id="3" name="Rectangle 1"/>
          <p:cNvSpPr>
            <a:spLocks noChangeArrowheads="1"/>
          </p:cNvSpPr>
          <p:nvPr/>
        </p:nvSpPr>
        <p:spPr bwMode="auto">
          <a:xfrm>
            <a:off x="609600" y="1789093"/>
            <a:ext cx="8229600" cy="954107"/>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326922"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051300" algn="l"/>
              </a:tabLst>
            </a:pPr>
            <a:r>
              <a:rPr kumimoji="0" lang="en-GB"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SOCIAL PROGRAMME</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51300" algn="l"/>
              </a:tabLst>
            </a:pPr>
            <a:r>
              <a:rPr kumimoji="0" lang="en-GB"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Monday 25</a:t>
            </a:r>
            <a:r>
              <a:rPr kumimoji="0" lang="en-GB" sz="12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th</a:t>
            </a:r>
            <a:r>
              <a:rPr kumimoji="0" lang="en-GB"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April:-   Traditional Hungarian Easter Programme – Open air Village Museum - 1400</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51300" algn="l"/>
              </a:tabLst>
            </a:pPr>
            <a:r>
              <a:rPr kumimoji="0" lang="en-GB"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Saturday April 30</a:t>
            </a:r>
            <a:r>
              <a:rPr kumimoji="0" lang="en-GB" sz="12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th</a:t>
            </a:r>
            <a:r>
              <a:rPr kumimoji="0" lang="en-GB"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Day Trip (0930) to Lake Balaton ( </a:t>
            </a:r>
            <a:r>
              <a:rPr kumimoji="0" lang="en-GB" sz="12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Szigliget</a:t>
            </a:r>
            <a:r>
              <a:rPr kumimoji="0" lang="en-GB"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GB" sz="12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Badacsony</a:t>
            </a:r>
            <a:r>
              <a:rPr kumimoji="0" lang="en-GB"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GB" sz="12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Tihany</a:t>
            </a:r>
            <a:r>
              <a:rPr kumimoji="0" lang="en-GB"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a:t>
            </a:r>
          </a:p>
          <a:p>
            <a:pPr marL="0" marR="0" lvl="0" indent="0" algn="l" defTabSz="914400" rtl="0" eaLnBrk="0" fontAlgn="base" latinLnBrk="0" hangingPunct="0">
              <a:lnSpc>
                <a:spcPct val="100000"/>
              </a:lnSpc>
              <a:spcBef>
                <a:spcPct val="0"/>
              </a:spcBef>
              <a:spcAft>
                <a:spcPct val="0"/>
              </a:spcAft>
              <a:buClrTx/>
              <a:buSzTx/>
              <a:buFontTx/>
              <a:buNone/>
              <a:tabLst>
                <a:tab pos="4051300" algn="l"/>
              </a:tabLst>
            </a:pPr>
            <a:r>
              <a:rPr lang="en-GB" sz="1200" b="1" dirty="0">
                <a:latin typeface="Arial" pitchFamily="34" charset="0"/>
                <a:ea typeface="Times New Roman" pitchFamily="18" charset="0"/>
                <a:cs typeface="Arial" pitchFamily="34" charset="0"/>
              </a:rPr>
              <a:t> </a:t>
            </a:r>
            <a:r>
              <a:rPr lang="en-GB" sz="1200" b="1" dirty="0" smtClean="0">
                <a:latin typeface="Arial" pitchFamily="34" charset="0"/>
                <a:ea typeface="Times New Roman" pitchFamily="18" charset="0"/>
                <a:cs typeface="Arial" pitchFamily="34" charset="0"/>
              </a:rPr>
              <a:t>                                  </a:t>
            </a:r>
            <a:r>
              <a:rPr kumimoji="0" lang="en-GB"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2000 Evening Party  - Theatre Lounge</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Box 2"/>
          <p:cNvSpPr txBox="1">
            <a:spLocks noChangeArrowheads="1"/>
          </p:cNvSpPr>
          <p:nvPr/>
        </p:nvSpPr>
        <p:spPr bwMode="auto">
          <a:xfrm>
            <a:off x="1835696" y="838200"/>
            <a:ext cx="5395387"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pPr>
            <a:r>
              <a:rPr lang="en-GB" altLang="zh-CN" sz="3600" b="1" dirty="0" smtClean="0"/>
              <a:t>PARCS</a:t>
            </a:r>
          </a:p>
          <a:p>
            <a:pPr algn="ctr">
              <a:buFontTx/>
              <a:buNone/>
            </a:pPr>
            <a:r>
              <a:rPr lang="en-GB" altLang="zh-CN" sz="1600" b="1" dirty="0" smtClean="0"/>
              <a:t>(Performance Analysis </a:t>
            </a:r>
            <a:r>
              <a:rPr lang="en-GB" altLang="zh-CN" sz="1600" b="1" dirty="0"/>
              <a:t>R</a:t>
            </a:r>
            <a:r>
              <a:rPr lang="en-GB" altLang="zh-CN" sz="1600" b="1" dirty="0" smtClean="0"/>
              <a:t>esearch and Consultancy in Sport)</a:t>
            </a:r>
            <a:endParaRPr lang="en-GB" altLang="zh-CN" sz="1600" b="1"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335808"/>
            <a:ext cx="1399728" cy="634544"/>
          </a:xfrm>
          <a:prstGeom prst="rect">
            <a:avLst/>
          </a:prstGeom>
        </p:spPr>
      </p:pic>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342735"/>
            <a:ext cx="1399728" cy="634544"/>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581"/>
            <a:ext cx="9144000" cy="68580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581"/>
            <a:ext cx="9144000" cy="6858000"/>
          </a:xfrm>
          <a:prstGeom prst="rect">
            <a:avLst/>
          </a:prstGeom>
        </p:spPr>
      </p:pic>
    </p:spTree>
    <p:extLst>
      <p:ext uri="{BB962C8B-B14F-4D97-AF65-F5344CB8AC3E}">
        <p14:creationId xmlns:p14="http://schemas.microsoft.com/office/powerpoint/2010/main" val="314542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31" name="Rectangle 7"/>
          <p:cNvSpPr>
            <a:spLocks noChangeArrowheads="1"/>
          </p:cNvSpPr>
          <p:nvPr/>
        </p:nvSpPr>
        <p:spPr bwMode="auto">
          <a:xfrm>
            <a:off x="457200" y="1701225"/>
            <a:ext cx="79200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GB" sz="3200" b="1" dirty="0">
                <a:effectLst/>
              </a:rPr>
              <a:t>4 </a:t>
            </a:r>
            <a:r>
              <a:rPr lang="en-GB" sz="3200" b="1" dirty="0" smtClean="0">
                <a:effectLst/>
              </a:rPr>
              <a:t>IMPLEMENTATION</a:t>
            </a:r>
            <a:endParaRPr lang="en-GB" sz="3200" b="1" dirty="0">
              <a:effectLst/>
            </a:endParaRPr>
          </a:p>
        </p:txBody>
      </p:sp>
      <p:sp>
        <p:nvSpPr>
          <p:cNvPr id="2" name="TextBox 1"/>
          <p:cNvSpPr txBox="1"/>
          <p:nvPr/>
        </p:nvSpPr>
        <p:spPr>
          <a:xfrm>
            <a:off x="773111" y="2322016"/>
            <a:ext cx="8294689" cy="3970318"/>
          </a:xfrm>
          <a:prstGeom prst="rect">
            <a:avLst/>
          </a:prstGeom>
          <a:noFill/>
        </p:spPr>
        <p:txBody>
          <a:bodyPr wrap="square" rtlCol="0">
            <a:spAutoFit/>
          </a:bodyPr>
          <a:lstStyle/>
          <a:p>
            <a:r>
              <a:rPr lang="en-US" b="1" dirty="0" smtClean="0"/>
              <a:t>NEXT STEPS:-</a:t>
            </a:r>
          </a:p>
          <a:p>
            <a:endParaRPr lang="en-US" b="1" dirty="0" smtClean="0"/>
          </a:p>
          <a:p>
            <a:pPr marL="285750" indent="-285750">
              <a:buFont typeface="Wingdings" pitchFamily="2" charset="2"/>
              <a:buChar char="Ø"/>
            </a:pPr>
            <a:r>
              <a:rPr lang="en-US" b="1" dirty="0" smtClean="0"/>
              <a:t>EACH UNIVERSITY ORGANISER RECRUITS 5 STUDENTS (PLUS RESERVES?) WHO WISH TO SHARE THIS UNIQUE INTERNATIONAL EDUCATIONAL EXPERIENCE.</a:t>
            </a:r>
          </a:p>
          <a:p>
            <a:pPr marL="285750" indent="-285750">
              <a:buFont typeface="Wingdings" pitchFamily="2" charset="2"/>
              <a:buChar char="Ø"/>
            </a:pPr>
            <a:r>
              <a:rPr lang="en-US" b="1" dirty="0" smtClean="0"/>
              <a:t>EACH STUDENT MUST COMMIT TO 2 WEEKS IN HUNGARY from </a:t>
            </a:r>
            <a:r>
              <a:rPr lang="en-US" dirty="0" smtClean="0"/>
              <a:t>5</a:t>
            </a:r>
            <a:r>
              <a:rPr lang="en-US" baseline="30000" dirty="0" smtClean="0"/>
              <a:t>th</a:t>
            </a:r>
            <a:r>
              <a:rPr lang="en-US" dirty="0" smtClean="0"/>
              <a:t> – </a:t>
            </a:r>
            <a:r>
              <a:rPr lang="en-US" dirty="0" smtClean="0"/>
              <a:t>16th </a:t>
            </a:r>
            <a:r>
              <a:rPr lang="en-US" dirty="0" smtClean="0"/>
              <a:t>May </a:t>
            </a:r>
            <a:r>
              <a:rPr lang="en-US" dirty="0" smtClean="0"/>
              <a:t>2013</a:t>
            </a:r>
            <a:endParaRPr lang="en-US" dirty="0" smtClean="0"/>
          </a:p>
          <a:p>
            <a:pPr marL="285750" indent="-285750">
              <a:buFont typeface="Wingdings" pitchFamily="2" charset="2"/>
              <a:buChar char="Ø"/>
            </a:pPr>
            <a:r>
              <a:rPr lang="en-US" b="1" dirty="0" smtClean="0"/>
              <a:t>EACH STUDENT MUST PAY A DEPOSIT OF 50 euros.</a:t>
            </a:r>
          </a:p>
          <a:p>
            <a:pPr marL="285750" indent="-285750">
              <a:buFont typeface="Wingdings" pitchFamily="2" charset="2"/>
              <a:buChar char="Ø"/>
            </a:pPr>
            <a:r>
              <a:rPr lang="en-US" b="1" dirty="0" smtClean="0"/>
              <a:t>EACH STUDENT WILL HAVE TRAVEL, ACCOMMODATION AND 3 MEALS PER DAY PROVIDED, PLUS A FULL SOCIAL PROGRAMME.</a:t>
            </a:r>
          </a:p>
          <a:p>
            <a:pPr marL="285750" indent="-285750">
              <a:buFont typeface="Wingdings" pitchFamily="2" charset="2"/>
              <a:buChar char="Ø"/>
            </a:pPr>
            <a:r>
              <a:rPr lang="en-US" b="1" dirty="0" smtClean="0"/>
              <a:t>EACH STUDENT THAT PASSES EACH MODULE WILL RECEIVE A CERTIFICATE (10 ECTS EACH) PROVIDED BY THE UNIVERSITY OF MIDDLESEX.</a:t>
            </a:r>
          </a:p>
          <a:p>
            <a:pPr marL="285750" indent="-285750">
              <a:buFont typeface="Wingdings" pitchFamily="2" charset="2"/>
              <a:buChar char="Ø"/>
            </a:pPr>
            <a:r>
              <a:rPr lang="en-US" b="1" dirty="0" smtClean="0"/>
              <a:t>ANY WITHDRAWALS WILL FORFEIT THEIR DEPOSITS.</a:t>
            </a:r>
            <a:endParaRPr lang="en-US" b="1" dirty="0"/>
          </a:p>
        </p:txBody>
      </p:sp>
      <p:sp>
        <p:nvSpPr>
          <p:cNvPr id="14" name="TextBox 2"/>
          <p:cNvSpPr txBox="1">
            <a:spLocks noChangeArrowheads="1"/>
          </p:cNvSpPr>
          <p:nvPr/>
        </p:nvSpPr>
        <p:spPr bwMode="auto">
          <a:xfrm>
            <a:off x="1835696" y="838200"/>
            <a:ext cx="5395387"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pPr>
            <a:r>
              <a:rPr lang="en-GB" altLang="zh-CN" sz="3600" b="1" dirty="0" smtClean="0"/>
              <a:t>PARCS</a:t>
            </a:r>
          </a:p>
          <a:p>
            <a:pPr algn="ctr">
              <a:buFontTx/>
              <a:buNone/>
            </a:pPr>
            <a:r>
              <a:rPr lang="en-GB" altLang="zh-CN" sz="1600" b="1" dirty="0" smtClean="0"/>
              <a:t>(Performance Analysis </a:t>
            </a:r>
            <a:r>
              <a:rPr lang="en-GB" altLang="zh-CN" sz="1600" b="1" dirty="0"/>
              <a:t>R</a:t>
            </a:r>
            <a:r>
              <a:rPr lang="en-GB" altLang="zh-CN" sz="1600" b="1" dirty="0" smtClean="0"/>
              <a:t>esearch and Consultancy in Sport)</a:t>
            </a:r>
            <a:endParaRPr lang="en-GB" altLang="zh-CN" sz="1600" b="1"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335808"/>
            <a:ext cx="1399728" cy="634544"/>
          </a:xfrm>
          <a:prstGeom prst="rect">
            <a:avLst/>
          </a:prstGeom>
        </p:spPr>
      </p:pic>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342735"/>
            <a:ext cx="1399728" cy="634544"/>
          </a:xfrm>
          <a:prstGeom prst="rect">
            <a:avLst/>
          </a:prstGeom>
        </p:spPr>
      </p:pic>
      <p:pic>
        <p:nvPicPr>
          <p:cNvPr id="13" name="Picture 10" descr="Slide 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945" y="-101063"/>
            <a:ext cx="9275926" cy="6959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43322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13"/>
                                        </p:tgtEl>
                                        <p:attrNameLst>
                                          <p:attrName>ppt_w</p:attrName>
                                        </p:attrNameLst>
                                      </p:cBhvr>
                                      <p:tavLst>
                                        <p:tav tm="0">
                                          <p:val>
                                            <p:strVal val="ppt_w"/>
                                          </p:val>
                                        </p:tav>
                                        <p:tav tm="100000">
                                          <p:val>
                                            <p:fltVal val="0"/>
                                          </p:val>
                                        </p:tav>
                                      </p:tavLst>
                                    </p:anim>
                                    <p:anim calcmode="lin" valueType="num">
                                      <p:cBhvr>
                                        <p:cTn id="7" dur="500"/>
                                        <p:tgtEl>
                                          <p:spTgt spid="13"/>
                                        </p:tgtEl>
                                        <p:attrNameLst>
                                          <p:attrName>ppt_h</p:attrName>
                                        </p:attrNameLst>
                                      </p:cBhvr>
                                      <p:tavLst>
                                        <p:tav tm="0">
                                          <p:val>
                                            <p:strVal val="ppt_h"/>
                                          </p:val>
                                        </p:tav>
                                        <p:tav tm="100000">
                                          <p:val>
                                            <p:fltVal val="0"/>
                                          </p:val>
                                        </p:tav>
                                      </p:tavLst>
                                    </p:anim>
                                    <p:animEffect transition="out" filter="fade">
                                      <p:cBhvr>
                                        <p:cTn id="8" dur="500"/>
                                        <p:tgtEl>
                                          <p:spTgt spid="13"/>
                                        </p:tgtEl>
                                      </p:cBhvr>
                                    </p:animEffect>
                                    <p:set>
                                      <p:cBhvr>
                                        <p:cTn id="9" dur="1" fill="hold">
                                          <p:stCondLst>
                                            <p:cond delay="499"/>
                                          </p:stCondLst>
                                        </p:cTn>
                                        <p:tgtEl>
                                          <p:spTgt spid="1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282631">
                                            <p:txEl>
                                              <p:pRg st="0" end="0"/>
                                            </p:txEl>
                                          </p:spTgt>
                                        </p:tgtEl>
                                        <p:attrNameLst>
                                          <p:attrName>style.visibility</p:attrName>
                                        </p:attrNameLst>
                                      </p:cBhvr>
                                      <p:to>
                                        <p:strVal val="visible"/>
                                      </p:to>
                                    </p:set>
                                    <p:anim calcmode="lin" valueType="num">
                                      <p:cBhvr additive="base">
                                        <p:cTn id="14" dur="2000" fill="hold"/>
                                        <p:tgtEl>
                                          <p:spTgt spid="282631">
                                            <p:txEl>
                                              <p:pRg st="0" end="0"/>
                                            </p:txEl>
                                          </p:spTgt>
                                        </p:tgtEl>
                                        <p:attrNameLst>
                                          <p:attrName>ppt_x</p:attrName>
                                        </p:attrNameLst>
                                      </p:cBhvr>
                                      <p:tavLst>
                                        <p:tav tm="0">
                                          <p:val>
                                            <p:strVal val="1+#ppt_w/2"/>
                                          </p:val>
                                        </p:tav>
                                        <p:tav tm="100000">
                                          <p:val>
                                            <p:strVal val="#ppt_x"/>
                                          </p:val>
                                        </p:tav>
                                      </p:tavLst>
                                    </p:anim>
                                    <p:anim calcmode="lin" valueType="num">
                                      <p:cBhvr additive="base">
                                        <p:cTn id="15" dur="2000" fill="hold"/>
                                        <p:tgtEl>
                                          <p:spTgt spid="2826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 calcmode="lin" valueType="num">
                                      <p:cBhvr additive="base">
                                        <p:cTn id="20"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 calcmode="lin" valueType="num">
                                      <p:cBhvr additive="base">
                                        <p:cTn id="26"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 calcmode="lin" valueType="num">
                                      <p:cBhvr additive="base">
                                        <p:cTn id="32"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2">
                                            <p:txEl>
                                              <p:pRg st="4" end="4"/>
                                            </p:txEl>
                                          </p:spTgt>
                                        </p:tgtEl>
                                        <p:attrNameLst>
                                          <p:attrName>style.visibility</p:attrName>
                                        </p:attrNameLst>
                                      </p:cBhvr>
                                      <p:to>
                                        <p:strVal val="visible"/>
                                      </p:to>
                                    </p:set>
                                    <p:anim calcmode="lin" valueType="num">
                                      <p:cBhvr additive="base">
                                        <p:cTn id="38"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2">
                                            <p:txEl>
                                              <p:pRg st="5" end="5"/>
                                            </p:txEl>
                                          </p:spTgt>
                                        </p:tgtEl>
                                        <p:attrNameLst>
                                          <p:attrName>style.visibility</p:attrName>
                                        </p:attrNameLst>
                                      </p:cBhvr>
                                      <p:to>
                                        <p:strVal val="visible"/>
                                      </p:to>
                                    </p:set>
                                    <p:anim calcmode="lin" valueType="num">
                                      <p:cBhvr additive="base">
                                        <p:cTn id="44"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2">
                                            <p:txEl>
                                              <p:pRg st="6" end="6"/>
                                            </p:txEl>
                                          </p:spTgt>
                                        </p:tgtEl>
                                        <p:attrNameLst>
                                          <p:attrName>style.visibility</p:attrName>
                                        </p:attrNameLst>
                                      </p:cBhvr>
                                      <p:to>
                                        <p:strVal val="visible"/>
                                      </p:to>
                                    </p:set>
                                    <p:anim calcmode="lin" valueType="num">
                                      <p:cBhvr additive="base">
                                        <p:cTn id="50" dur="500" fill="hold"/>
                                        <p:tgtEl>
                                          <p:spTgt spid="2">
                                            <p:txEl>
                                              <p:pRg st="6" end="6"/>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 calcmode="lin" valueType="num">
                                      <p:cBhvr additive="base">
                                        <p:cTn id="56" dur="500" fill="hold"/>
                                        <p:tgtEl>
                                          <p:spTgt spid="2">
                                            <p:txEl>
                                              <p:pRg st="7" end="7"/>
                                            </p:txEl>
                                          </p:spTgt>
                                        </p:tgtEl>
                                        <p:attrNameLst>
                                          <p:attrName>ppt_x</p:attrName>
                                        </p:attrNameLst>
                                      </p:cBhvr>
                                      <p:tavLst>
                                        <p:tav tm="0">
                                          <p:val>
                                            <p:strVal val="1+#ppt_w/2"/>
                                          </p:val>
                                        </p:tav>
                                        <p:tav tm="100000">
                                          <p:val>
                                            <p:strVal val="#ppt_x"/>
                                          </p:val>
                                        </p:tav>
                                      </p:tavLst>
                                    </p:anim>
                                    <p:anim calcmode="lin" valueType="num">
                                      <p:cBhvr additive="base">
                                        <p:cTn id="57"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31" grpId="0" build="p"/>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31" name="Rectangle 7"/>
          <p:cNvSpPr>
            <a:spLocks noChangeArrowheads="1"/>
          </p:cNvSpPr>
          <p:nvPr/>
        </p:nvSpPr>
        <p:spPr bwMode="auto">
          <a:xfrm>
            <a:off x="457200" y="1701225"/>
            <a:ext cx="79200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GB" sz="3200" b="1" dirty="0">
                <a:effectLst/>
              </a:rPr>
              <a:t>4 </a:t>
            </a:r>
            <a:r>
              <a:rPr lang="en-GB" sz="3200" b="1" dirty="0" smtClean="0">
                <a:effectLst/>
              </a:rPr>
              <a:t>IMPLEMENTATION</a:t>
            </a:r>
            <a:endParaRPr lang="en-GB" sz="3200" b="1" dirty="0">
              <a:effectLst/>
            </a:endParaRPr>
          </a:p>
        </p:txBody>
      </p:sp>
      <p:sp>
        <p:nvSpPr>
          <p:cNvPr id="2" name="TextBox 1"/>
          <p:cNvSpPr txBox="1"/>
          <p:nvPr/>
        </p:nvSpPr>
        <p:spPr>
          <a:xfrm>
            <a:off x="773111" y="2322016"/>
            <a:ext cx="8294689" cy="4493538"/>
          </a:xfrm>
          <a:prstGeom prst="rect">
            <a:avLst/>
          </a:prstGeom>
          <a:noFill/>
        </p:spPr>
        <p:txBody>
          <a:bodyPr wrap="square" rtlCol="0">
            <a:spAutoFit/>
          </a:bodyPr>
          <a:lstStyle/>
          <a:p>
            <a:r>
              <a:rPr lang="en-US" sz="2200" b="1" dirty="0" smtClean="0"/>
              <a:t>NEXT STEPS:-</a:t>
            </a:r>
          </a:p>
          <a:p>
            <a:endParaRPr lang="en-US" sz="2200" b="1" dirty="0"/>
          </a:p>
          <a:p>
            <a:pPr marL="285750" indent="-285750">
              <a:buFont typeface="Wingdings" pitchFamily="2" charset="2"/>
              <a:buChar char="Ø"/>
            </a:pPr>
            <a:r>
              <a:rPr lang="en-US" sz="2200" b="1" dirty="0" smtClean="0"/>
              <a:t>WE NEED THE NAMES AND PASSPORT DETAILS, AND OTHER PERSONAL DATA (SEE THE ‘STUDENTINFO.XLS’ FILE) BY DECEMBER </a:t>
            </a:r>
            <a:r>
              <a:rPr lang="en-US" sz="2200" b="1" dirty="0" smtClean="0"/>
              <a:t>21</a:t>
            </a:r>
            <a:r>
              <a:rPr lang="en-US" sz="2200" b="1" baseline="30000" dirty="0" smtClean="0"/>
              <a:t>st</a:t>
            </a:r>
            <a:r>
              <a:rPr lang="en-US" sz="2200" b="1" dirty="0" smtClean="0"/>
              <a:t> </a:t>
            </a:r>
            <a:r>
              <a:rPr lang="en-US" sz="2200" b="1" dirty="0" smtClean="0"/>
              <a:t>SO WE CAN GET FLIGHTS AS CHEAPLY AS POSSIBLE – PLEASE COPY TO PROF. DANCS.</a:t>
            </a:r>
          </a:p>
          <a:p>
            <a:pPr marL="285750" indent="-285750">
              <a:buFont typeface="Wingdings" pitchFamily="2" charset="2"/>
              <a:buChar char="Ø"/>
            </a:pPr>
            <a:r>
              <a:rPr lang="en-US" sz="2200" b="1" dirty="0" smtClean="0"/>
              <a:t>WE ALSO NEED DETAILS OF THE STAFF COMING (SEE ‘STAFFINFO.XLS’ FILE) BY THE SAME DATE.</a:t>
            </a:r>
          </a:p>
          <a:p>
            <a:pPr marL="285750" indent="-285750">
              <a:buFont typeface="Wingdings" pitchFamily="2" charset="2"/>
              <a:buChar char="Ø"/>
            </a:pPr>
            <a:r>
              <a:rPr lang="en-US" sz="2200" b="1" dirty="0" smtClean="0"/>
              <a:t>WE CAN ONLY PAY THE EXPENSES AND ACCOMMODATION OF ONE MEMBER OF STAFF PER UNIVERSITY – EXTRA STAFF CAN GET HELP THROUGH ERASMUS?</a:t>
            </a:r>
            <a:endParaRPr lang="en-US" sz="2200" b="1" dirty="0"/>
          </a:p>
        </p:txBody>
      </p:sp>
      <p:sp>
        <p:nvSpPr>
          <p:cNvPr id="8" name="TextBox 2"/>
          <p:cNvSpPr txBox="1">
            <a:spLocks noChangeArrowheads="1"/>
          </p:cNvSpPr>
          <p:nvPr/>
        </p:nvSpPr>
        <p:spPr bwMode="auto">
          <a:xfrm>
            <a:off x="1835696" y="838200"/>
            <a:ext cx="5395387"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pPr>
            <a:r>
              <a:rPr lang="en-GB" altLang="zh-CN" sz="3600" b="1" dirty="0" smtClean="0"/>
              <a:t>PARCS</a:t>
            </a:r>
          </a:p>
          <a:p>
            <a:pPr algn="ctr">
              <a:buFontTx/>
              <a:buNone/>
            </a:pPr>
            <a:r>
              <a:rPr lang="en-GB" altLang="zh-CN" sz="1600" b="1" dirty="0" smtClean="0"/>
              <a:t>(Performance Analysis </a:t>
            </a:r>
            <a:r>
              <a:rPr lang="en-GB" altLang="zh-CN" sz="1600" b="1" dirty="0"/>
              <a:t>R</a:t>
            </a:r>
            <a:r>
              <a:rPr lang="en-GB" altLang="zh-CN" sz="1600" b="1" dirty="0" smtClean="0"/>
              <a:t>esearch and Consultancy in Sport)</a:t>
            </a:r>
            <a:endParaRPr lang="en-GB" altLang="zh-CN" sz="1600" b="1"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335808"/>
            <a:ext cx="1399728" cy="634544"/>
          </a:xfrm>
          <a:prstGeom prst="rect">
            <a:avLst/>
          </a:prstGeom>
        </p:spPr>
      </p:pic>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342735"/>
            <a:ext cx="1399728" cy="634544"/>
          </a:xfrm>
          <a:prstGeom prst="rect">
            <a:avLst/>
          </a:prstGeom>
        </p:spPr>
      </p:pic>
    </p:spTree>
    <p:extLst>
      <p:ext uri="{BB962C8B-B14F-4D97-AF65-F5344CB8AC3E}">
        <p14:creationId xmlns:p14="http://schemas.microsoft.com/office/powerpoint/2010/main" val="215218802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82631">
                                            <p:txEl>
                                              <p:pRg st="0" end="0"/>
                                            </p:txEl>
                                          </p:spTgt>
                                        </p:tgtEl>
                                        <p:attrNameLst>
                                          <p:attrName>style.visibility</p:attrName>
                                        </p:attrNameLst>
                                      </p:cBhvr>
                                      <p:to>
                                        <p:strVal val="visible"/>
                                      </p:to>
                                    </p:set>
                                    <p:anim calcmode="lin" valueType="num">
                                      <p:cBhvr additive="base">
                                        <p:cTn id="7" dur="2000" fill="hold"/>
                                        <p:tgtEl>
                                          <p:spTgt spid="282631">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2826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31" grpId="0" build="p"/>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1" y="2438400"/>
            <a:ext cx="7848600" cy="4216539"/>
          </a:xfrm>
          <a:prstGeom prst="rect">
            <a:avLst/>
          </a:prstGeom>
          <a:noFill/>
        </p:spPr>
        <p:txBody>
          <a:bodyPr wrap="square" rtlCol="0">
            <a:spAutoFit/>
          </a:bodyPr>
          <a:lstStyle/>
          <a:p>
            <a:r>
              <a:rPr lang="en-US" sz="2400" b="1" dirty="0" smtClean="0"/>
              <a:t>IN CONCLUSION:-</a:t>
            </a:r>
          </a:p>
          <a:p>
            <a:endParaRPr lang="en-US" sz="2400" b="1" dirty="0"/>
          </a:p>
          <a:p>
            <a:pPr marL="342900" indent="-342900">
              <a:buFont typeface="Wingdings" pitchFamily="2" charset="2"/>
              <a:buChar char="q"/>
            </a:pPr>
            <a:r>
              <a:rPr lang="en-US" sz="2200" b="1" dirty="0" smtClean="0"/>
              <a:t>60 students from 12 universities from all over Europe gather in Hungary for 2 weeks, May 5</a:t>
            </a:r>
            <a:r>
              <a:rPr lang="en-US" sz="2200" b="1" baseline="30000" dirty="0" smtClean="0"/>
              <a:t>th</a:t>
            </a:r>
            <a:r>
              <a:rPr lang="en-US" sz="2200" b="1" dirty="0" smtClean="0"/>
              <a:t> – May </a:t>
            </a:r>
            <a:r>
              <a:rPr lang="en-US" sz="2200" b="1" dirty="0" smtClean="0"/>
              <a:t>16th</a:t>
            </a:r>
            <a:r>
              <a:rPr lang="en-US" sz="2200" b="1" dirty="0" smtClean="0"/>
              <a:t>, </a:t>
            </a:r>
            <a:r>
              <a:rPr lang="en-US" sz="2200" b="1" dirty="0" smtClean="0"/>
              <a:t>2013.</a:t>
            </a:r>
            <a:endParaRPr lang="en-US" sz="2200" b="1" dirty="0" smtClean="0"/>
          </a:p>
          <a:p>
            <a:pPr marL="342900" indent="-342900">
              <a:buFont typeface="Wingdings" pitchFamily="2" charset="2"/>
              <a:buChar char="q"/>
            </a:pPr>
            <a:r>
              <a:rPr lang="en-US" sz="2200" b="1" dirty="0" smtClean="0"/>
              <a:t>World-Leading </a:t>
            </a:r>
            <a:r>
              <a:rPr lang="en-US" sz="2200" b="1" dirty="0" smtClean="0"/>
              <a:t>Performance Analysis Staff deliver 2 academically certified modules (Level 3).</a:t>
            </a:r>
          </a:p>
          <a:p>
            <a:pPr marL="342900" indent="-342900">
              <a:buFont typeface="Wingdings" pitchFamily="2" charset="2"/>
              <a:buChar char="q"/>
            </a:pPr>
            <a:r>
              <a:rPr lang="en-US" sz="2200" b="1" dirty="0" smtClean="0"/>
              <a:t>Travel, accommodation and all food, paid for by the ERASMUS grant.</a:t>
            </a:r>
          </a:p>
          <a:p>
            <a:pPr marL="342900" indent="-342900">
              <a:buFont typeface="Wingdings" pitchFamily="2" charset="2"/>
              <a:buChar char="q"/>
            </a:pPr>
            <a:r>
              <a:rPr lang="en-US" sz="2200" b="1" dirty="0" smtClean="0"/>
              <a:t>FULL social, sporting and cultural programme, including days out to </a:t>
            </a:r>
            <a:r>
              <a:rPr lang="en-US" sz="2200" b="1" dirty="0" smtClean="0"/>
              <a:t>Vienna or </a:t>
            </a:r>
            <a:r>
              <a:rPr lang="en-US" sz="2200" b="1" dirty="0" smtClean="0"/>
              <a:t>Lake Balaton.</a:t>
            </a:r>
          </a:p>
          <a:p>
            <a:pPr marL="342900" indent="-342900">
              <a:buFont typeface="Wingdings" pitchFamily="2" charset="2"/>
              <a:buChar char="q"/>
            </a:pPr>
            <a:r>
              <a:rPr lang="en-US" sz="2200" b="1" dirty="0" smtClean="0"/>
              <a:t>Cost to students  - 50 euros in total.</a:t>
            </a:r>
            <a:endParaRPr lang="en-US" sz="2200" b="1" dirty="0"/>
          </a:p>
        </p:txBody>
      </p:sp>
      <p:sp>
        <p:nvSpPr>
          <p:cNvPr id="3" name="TextBox 2"/>
          <p:cNvSpPr txBox="1">
            <a:spLocks noChangeArrowheads="1"/>
          </p:cNvSpPr>
          <p:nvPr/>
        </p:nvSpPr>
        <p:spPr bwMode="auto">
          <a:xfrm>
            <a:off x="1028488" y="838200"/>
            <a:ext cx="7009804"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pPr>
            <a:r>
              <a:rPr lang="en-GB" altLang="zh-CN" sz="3600" b="1" dirty="0" smtClean="0"/>
              <a:t>PARCS</a:t>
            </a:r>
          </a:p>
          <a:p>
            <a:pPr algn="ctr">
              <a:buFontTx/>
              <a:buNone/>
            </a:pPr>
            <a:r>
              <a:rPr lang="en-GB" altLang="zh-CN" sz="1600" b="1" dirty="0" smtClean="0"/>
              <a:t>(Performance Analysis </a:t>
            </a:r>
            <a:r>
              <a:rPr lang="en-GB" altLang="zh-CN" sz="1600" b="1" dirty="0"/>
              <a:t>R</a:t>
            </a:r>
            <a:r>
              <a:rPr lang="en-GB" altLang="zh-CN" sz="1600" b="1" dirty="0" smtClean="0"/>
              <a:t>esearch and Consultancy in Sport)</a:t>
            </a:r>
          </a:p>
          <a:p>
            <a:pPr algn="ctr">
              <a:buFontTx/>
              <a:buNone/>
            </a:pPr>
            <a:r>
              <a:rPr lang="en-GB" altLang="zh-CN" sz="1600" b="1" dirty="0" smtClean="0"/>
              <a:t>In conjunction with</a:t>
            </a:r>
          </a:p>
          <a:p>
            <a:pPr algn="ctr">
              <a:buFontTx/>
              <a:buNone/>
            </a:pPr>
            <a:r>
              <a:rPr lang="en-GB" altLang="zh-CN" sz="2400" b="1" dirty="0" smtClean="0"/>
              <a:t>University of West Hungary, Szombathely, Hungary</a:t>
            </a:r>
            <a:endParaRPr lang="en-GB" altLang="zh-CN" sz="2400" b="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335808"/>
            <a:ext cx="1399728" cy="634544"/>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342735"/>
            <a:ext cx="1399728" cy="634544"/>
          </a:xfrm>
          <a:prstGeom prst="rect">
            <a:avLst/>
          </a:prstGeom>
        </p:spPr>
      </p:pic>
    </p:spTree>
    <p:extLst>
      <p:ext uri="{BB962C8B-B14F-4D97-AF65-F5344CB8AC3E}">
        <p14:creationId xmlns:p14="http://schemas.microsoft.com/office/powerpoint/2010/main" val="94776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1" y="2861370"/>
            <a:ext cx="7848600" cy="3539430"/>
          </a:xfrm>
          <a:prstGeom prst="rect">
            <a:avLst/>
          </a:prstGeom>
          <a:noFill/>
        </p:spPr>
        <p:txBody>
          <a:bodyPr wrap="square" rtlCol="0">
            <a:spAutoFit/>
          </a:bodyPr>
          <a:lstStyle/>
          <a:p>
            <a:r>
              <a:rPr lang="en-US" sz="2800" b="1" dirty="0" smtClean="0"/>
              <a:t>DO YOU WANT TO BE A PART OF THIS?</a:t>
            </a:r>
            <a:br>
              <a:rPr lang="en-US" sz="2800" b="1" dirty="0" smtClean="0"/>
            </a:br>
            <a:r>
              <a:rPr lang="en-US" sz="2800" b="1" dirty="0" smtClean="0"/>
              <a:t/>
            </a:r>
            <a:br>
              <a:rPr lang="en-US" sz="2800" b="1" dirty="0" smtClean="0"/>
            </a:br>
            <a:r>
              <a:rPr lang="en-US" sz="2800" b="1" dirty="0" smtClean="0"/>
              <a:t>DECIDE NOW, </a:t>
            </a:r>
          </a:p>
          <a:p>
            <a:endParaRPr lang="en-US" sz="2800" b="1" dirty="0" smtClean="0"/>
          </a:p>
          <a:p>
            <a:r>
              <a:rPr lang="en-US" sz="2800" b="1" dirty="0" smtClean="0"/>
              <a:t>AND LET YOUR MEMBER OF STAFF KNOW AS SOON AS POSSIBLE – </a:t>
            </a:r>
          </a:p>
          <a:p>
            <a:endParaRPr lang="en-US" sz="2800" b="1" dirty="0"/>
          </a:p>
          <a:p>
            <a:r>
              <a:rPr lang="en-US" sz="2800" b="1" dirty="0" smtClean="0"/>
              <a:t>ONLY 5 PLACES!!!!</a:t>
            </a:r>
            <a:endParaRPr lang="en-US" sz="2800" b="1" dirty="0"/>
          </a:p>
        </p:txBody>
      </p:sp>
      <p:sp>
        <p:nvSpPr>
          <p:cNvPr id="3" name="TextBox 2"/>
          <p:cNvSpPr txBox="1">
            <a:spLocks noChangeArrowheads="1"/>
          </p:cNvSpPr>
          <p:nvPr/>
        </p:nvSpPr>
        <p:spPr bwMode="auto">
          <a:xfrm>
            <a:off x="1028488" y="838200"/>
            <a:ext cx="7009804"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pPr>
            <a:r>
              <a:rPr lang="en-GB" altLang="zh-CN" sz="3600" b="1" dirty="0" smtClean="0"/>
              <a:t>PARCS</a:t>
            </a:r>
          </a:p>
          <a:p>
            <a:pPr algn="ctr">
              <a:buFontTx/>
              <a:buNone/>
            </a:pPr>
            <a:r>
              <a:rPr lang="en-GB" altLang="zh-CN" sz="1600" b="1" dirty="0" smtClean="0"/>
              <a:t>(Performance Analysis </a:t>
            </a:r>
            <a:r>
              <a:rPr lang="en-GB" altLang="zh-CN" sz="1600" b="1" dirty="0"/>
              <a:t>R</a:t>
            </a:r>
            <a:r>
              <a:rPr lang="en-GB" altLang="zh-CN" sz="1600" b="1" dirty="0" smtClean="0"/>
              <a:t>esearch and Consultancy in Sport)</a:t>
            </a:r>
          </a:p>
          <a:p>
            <a:pPr algn="ctr">
              <a:buFontTx/>
              <a:buNone/>
            </a:pPr>
            <a:r>
              <a:rPr lang="en-GB" altLang="zh-CN" sz="1600" b="1" dirty="0" smtClean="0"/>
              <a:t>In conjunction with</a:t>
            </a:r>
          </a:p>
          <a:p>
            <a:pPr algn="ctr">
              <a:buFontTx/>
              <a:buNone/>
            </a:pPr>
            <a:r>
              <a:rPr lang="en-GB" altLang="zh-CN" sz="2400" b="1" dirty="0" smtClean="0"/>
              <a:t>University of West Hungary, Szombathely, Hungary</a:t>
            </a:r>
            <a:endParaRPr lang="en-GB" altLang="zh-CN" sz="2400"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2558760"/>
            <a:ext cx="2056592" cy="1285370"/>
          </a:xfrm>
          <a:prstGeom prst="rect">
            <a:avLst/>
          </a:prstGeom>
        </p:spPr>
      </p:pic>
      <p:sp>
        <p:nvSpPr>
          <p:cNvPr id="7" name="TextBox 2"/>
          <p:cNvSpPr txBox="1">
            <a:spLocks noChangeArrowheads="1"/>
          </p:cNvSpPr>
          <p:nvPr/>
        </p:nvSpPr>
        <p:spPr bwMode="auto">
          <a:xfrm>
            <a:off x="1835696" y="838200"/>
            <a:ext cx="5395387"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pPr>
            <a:r>
              <a:rPr lang="en-GB" altLang="zh-CN" sz="3600" b="1" dirty="0" smtClean="0"/>
              <a:t>PARCS</a:t>
            </a:r>
          </a:p>
          <a:p>
            <a:pPr algn="ctr">
              <a:buFontTx/>
              <a:buNone/>
            </a:pPr>
            <a:r>
              <a:rPr lang="en-GB" altLang="zh-CN" sz="1600" b="1" dirty="0" smtClean="0"/>
              <a:t>(Performance Analysis </a:t>
            </a:r>
            <a:r>
              <a:rPr lang="en-GB" altLang="zh-CN" sz="1600" b="1" dirty="0"/>
              <a:t>R</a:t>
            </a:r>
            <a:r>
              <a:rPr lang="en-GB" altLang="zh-CN" sz="1600" b="1" dirty="0" smtClean="0"/>
              <a:t>esearch and Consultancy in Sport)</a:t>
            </a:r>
            <a:endParaRPr lang="en-GB" altLang="zh-CN" sz="1600" b="1"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335808"/>
            <a:ext cx="1399728" cy="634544"/>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20" y="342735"/>
            <a:ext cx="1399728" cy="634544"/>
          </a:xfrm>
          <a:prstGeom prst="rect">
            <a:avLst/>
          </a:prstGeom>
        </p:spPr>
      </p:pic>
    </p:spTree>
    <p:extLst>
      <p:ext uri="{BB962C8B-B14F-4D97-AF65-F5344CB8AC3E}">
        <p14:creationId xmlns:p14="http://schemas.microsoft.com/office/powerpoint/2010/main" val="386719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5" name="Text Box 3"/>
          <p:cNvSpPr txBox="1">
            <a:spLocks noChangeArrowheads="1"/>
          </p:cNvSpPr>
          <p:nvPr/>
        </p:nvSpPr>
        <p:spPr bwMode="auto">
          <a:xfrm>
            <a:off x="1219200" y="1905000"/>
            <a:ext cx="7056438" cy="5139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b="1" dirty="0">
                <a:effectLst>
                  <a:outerShdw blurRad="38100" dist="38100" dir="2700000" algn="tl">
                    <a:srgbClr val="000000"/>
                  </a:outerShdw>
                </a:effectLst>
              </a:rPr>
              <a:t>Lifelong Learning Programme - Erasmus</a:t>
            </a:r>
          </a:p>
          <a:p>
            <a:pPr algn="ctr"/>
            <a:r>
              <a:rPr lang="en-GB" b="1" dirty="0">
                <a:effectLst>
                  <a:outerShdw blurRad="38100" dist="38100" dir="2700000" algn="tl">
                    <a:srgbClr val="000000"/>
                  </a:outerShdw>
                </a:effectLst>
              </a:rPr>
              <a:t> </a:t>
            </a:r>
          </a:p>
          <a:p>
            <a:pPr algn="ctr"/>
            <a:r>
              <a:rPr lang="en-GB" sz="3200" b="1" dirty="0">
                <a:effectLst>
                  <a:outerShdw blurRad="38100" dist="38100" dir="2700000" algn="tl">
                    <a:srgbClr val="000000"/>
                  </a:outerShdw>
                </a:effectLst>
              </a:rPr>
              <a:t>INTENSIVE </a:t>
            </a:r>
          </a:p>
          <a:p>
            <a:pPr algn="ctr"/>
            <a:r>
              <a:rPr lang="en-GB" sz="3200" b="1" dirty="0" smtClean="0">
                <a:effectLst>
                  <a:outerShdw blurRad="38100" dist="38100" dir="2700000" algn="tl">
                    <a:srgbClr val="000000"/>
                  </a:outerShdw>
                </a:effectLst>
              </a:rPr>
              <a:t>PROGRAMME</a:t>
            </a:r>
          </a:p>
          <a:p>
            <a:pPr algn="ctr"/>
            <a:r>
              <a:rPr lang="en-GB" b="1" dirty="0" smtClean="0">
                <a:effectLst>
                  <a:outerShdw blurRad="38100" dist="38100" dir="2700000" algn="tl">
                    <a:srgbClr val="000000"/>
                  </a:outerShdw>
                </a:effectLst>
              </a:rPr>
              <a:t>in</a:t>
            </a:r>
            <a:endParaRPr lang="en-GB" b="1" dirty="0">
              <a:effectLst>
                <a:outerShdw blurRad="38100" dist="38100" dir="2700000" algn="tl">
                  <a:srgbClr val="000000"/>
                </a:outerShdw>
              </a:effectLst>
            </a:endParaRPr>
          </a:p>
          <a:p>
            <a:pPr algn="ctr"/>
            <a:r>
              <a:rPr lang="en-GB" sz="3200" b="1" dirty="0">
                <a:effectLst>
                  <a:outerShdw blurRad="38100" dist="38100" dir="2700000" algn="tl">
                    <a:srgbClr val="000000"/>
                  </a:outerShdw>
                </a:effectLst>
              </a:rPr>
              <a:t>PERFORMANCE</a:t>
            </a:r>
          </a:p>
          <a:p>
            <a:pPr algn="ctr"/>
            <a:r>
              <a:rPr lang="en-GB" sz="3200" b="1" dirty="0">
                <a:effectLst>
                  <a:outerShdw blurRad="38100" dist="38100" dir="2700000" algn="tl">
                    <a:srgbClr val="000000"/>
                  </a:outerShdw>
                </a:effectLst>
              </a:rPr>
              <a:t>ANALYSIS</a:t>
            </a:r>
          </a:p>
          <a:p>
            <a:pPr algn="ctr"/>
            <a:r>
              <a:rPr lang="en-GB" sz="3200" b="1" dirty="0">
                <a:effectLst>
                  <a:outerShdw blurRad="38100" dist="38100" dir="2700000" algn="tl">
                    <a:srgbClr val="000000"/>
                  </a:outerShdw>
                </a:effectLst>
              </a:rPr>
              <a:t>Of</a:t>
            </a:r>
          </a:p>
          <a:p>
            <a:pPr algn="ctr"/>
            <a:r>
              <a:rPr lang="en-GB" sz="3200" b="1" dirty="0" smtClean="0">
                <a:effectLst>
                  <a:outerShdw blurRad="38100" dist="38100" dir="2700000" algn="tl">
                    <a:srgbClr val="000000"/>
                  </a:outerShdw>
                </a:effectLst>
              </a:rPr>
              <a:t>SPORT</a:t>
            </a:r>
            <a:endParaRPr lang="en-GB" sz="3200" b="1" dirty="0">
              <a:effectLst>
                <a:outerShdw blurRad="38100" dist="38100" dir="2700000" algn="tl">
                  <a:srgbClr val="000000"/>
                </a:outerShdw>
              </a:effectLst>
            </a:endParaRPr>
          </a:p>
          <a:p>
            <a:pPr algn="ctr"/>
            <a:r>
              <a:rPr lang="en-GB" sz="1600" b="1" dirty="0" smtClean="0">
                <a:effectLst>
                  <a:outerShdw blurRad="38100" dist="38100" dir="2700000" algn="tl">
                    <a:srgbClr val="000000"/>
                  </a:outerShdw>
                </a:effectLst>
              </a:rPr>
              <a:t>(IPPAS </a:t>
            </a:r>
            <a:r>
              <a:rPr lang="en-GB" sz="1600" b="1" dirty="0" smtClean="0">
                <a:effectLst>
                  <a:outerShdw blurRad="38100" dist="38100" dir="2700000" algn="tl">
                    <a:srgbClr val="000000"/>
                  </a:outerShdw>
                </a:effectLst>
              </a:rPr>
              <a:t>2013)</a:t>
            </a:r>
            <a:endParaRPr lang="en-GB" sz="1600" b="1" dirty="0" smtClean="0">
              <a:effectLst>
                <a:outerShdw blurRad="38100" dist="38100" dir="2700000" algn="tl">
                  <a:srgbClr val="000000"/>
                </a:outerShdw>
              </a:effectLst>
            </a:endParaRPr>
          </a:p>
          <a:p>
            <a:pPr algn="ctr"/>
            <a:endParaRPr lang="en-GB" sz="1600" b="1" dirty="0" smtClean="0">
              <a:effectLst>
                <a:outerShdw blurRad="38100" dist="38100" dir="2700000" algn="tl">
                  <a:srgbClr val="000000"/>
                </a:outerShdw>
              </a:effectLst>
            </a:endParaRPr>
          </a:p>
          <a:p>
            <a:pPr algn="ctr"/>
            <a:r>
              <a:rPr lang="en-GB" sz="3200" b="1" dirty="0" smtClean="0">
                <a:effectLst>
                  <a:outerShdw blurRad="38100" dist="38100" dir="2700000" algn="tl">
                    <a:srgbClr val="000000"/>
                  </a:outerShdw>
                </a:effectLst>
              </a:rPr>
              <a:t>WHU, Szombathely, Hungary.</a:t>
            </a:r>
            <a:r>
              <a:rPr lang="en-GB" b="1" dirty="0">
                <a:effectLst>
                  <a:outerShdw blurRad="38100" dist="38100" dir="2700000" algn="tl">
                    <a:srgbClr val="000000"/>
                  </a:outerShdw>
                </a:effectLst>
              </a:rPr>
              <a:t/>
            </a:r>
            <a:br>
              <a:rPr lang="en-GB" b="1" dirty="0">
                <a:effectLst>
                  <a:outerShdw blurRad="38100" dist="38100" dir="2700000" algn="tl">
                    <a:srgbClr val="000000"/>
                  </a:outerShdw>
                </a:effectLst>
              </a:rPr>
            </a:br>
            <a:endParaRPr lang="en-US" b="1" dirty="0">
              <a:effectLst>
                <a:outerShdw blurRad="38100" dist="38100" dir="2700000" algn="tl">
                  <a:srgbClr val="000000"/>
                </a:outerShdw>
              </a:effectLst>
            </a:endParaRPr>
          </a:p>
        </p:txBody>
      </p:sp>
      <p:sp>
        <p:nvSpPr>
          <p:cNvPr id="7" name="TextBox 2"/>
          <p:cNvSpPr txBox="1">
            <a:spLocks noChangeArrowheads="1"/>
          </p:cNvSpPr>
          <p:nvPr/>
        </p:nvSpPr>
        <p:spPr bwMode="auto">
          <a:xfrm>
            <a:off x="1835696" y="838200"/>
            <a:ext cx="5395387"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pPr>
            <a:r>
              <a:rPr lang="en-GB" altLang="zh-CN" sz="3600" b="1" dirty="0" smtClean="0"/>
              <a:t>PARCS</a:t>
            </a:r>
          </a:p>
          <a:p>
            <a:pPr algn="ctr">
              <a:buFontTx/>
              <a:buNone/>
            </a:pPr>
            <a:r>
              <a:rPr lang="en-GB" altLang="zh-CN" sz="1600" b="1" dirty="0" smtClean="0"/>
              <a:t>(Performance Analysis </a:t>
            </a:r>
            <a:r>
              <a:rPr lang="en-GB" altLang="zh-CN" sz="1600" b="1" dirty="0"/>
              <a:t>R</a:t>
            </a:r>
            <a:r>
              <a:rPr lang="en-GB" altLang="zh-CN" sz="1600" b="1" dirty="0" smtClean="0"/>
              <a:t>esearch and Consultancy in Sport)</a:t>
            </a:r>
            <a:endParaRPr lang="en-GB" altLang="zh-CN" sz="1600" b="1"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335808"/>
            <a:ext cx="1399728" cy="634544"/>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342735"/>
            <a:ext cx="1399728" cy="634544"/>
          </a:xfrm>
          <a:prstGeom prst="rect">
            <a:avLst/>
          </a:prstGeom>
        </p:spPr>
      </p:pic>
    </p:spTree>
    <p:extLst>
      <p:ext uri="{BB962C8B-B14F-4D97-AF65-F5344CB8AC3E}">
        <p14:creationId xmlns:p14="http://schemas.microsoft.com/office/powerpoint/2010/main" val="193177782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4195">
                                            <p:txEl>
                                              <p:pRg st="0" end="0"/>
                                            </p:txEl>
                                          </p:spTgt>
                                        </p:tgtEl>
                                        <p:attrNameLst>
                                          <p:attrName>style.visibility</p:attrName>
                                        </p:attrNameLst>
                                      </p:cBhvr>
                                      <p:to>
                                        <p:strVal val="visible"/>
                                      </p:to>
                                    </p:set>
                                    <p:anim calcmode="lin" valueType="num">
                                      <p:cBhvr additive="base">
                                        <p:cTn id="7" dur="500" fill="hold"/>
                                        <p:tgtEl>
                                          <p:spTgt spid="264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4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4195">
                                            <p:txEl>
                                              <p:pRg st="1" end="1"/>
                                            </p:txEl>
                                          </p:spTgt>
                                        </p:tgtEl>
                                        <p:attrNameLst>
                                          <p:attrName>style.visibility</p:attrName>
                                        </p:attrNameLst>
                                      </p:cBhvr>
                                      <p:to>
                                        <p:strVal val="visible"/>
                                      </p:to>
                                    </p:set>
                                    <p:anim calcmode="lin" valueType="num">
                                      <p:cBhvr additive="base">
                                        <p:cTn id="13" dur="500" fill="hold"/>
                                        <p:tgtEl>
                                          <p:spTgt spid="2641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4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4195">
                                            <p:txEl>
                                              <p:pRg st="2" end="2"/>
                                            </p:txEl>
                                          </p:spTgt>
                                        </p:tgtEl>
                                        <p:attrNameLst>
                                          <p:attrName>style.visibility</p:attrName>
                                        </p:attrNameLst>
                                      </p:cBhvr>
                                      <p:to>
                                        <p:strVal val="visible"/>
                                      </p:to>
                                    </p:set>
                                    <p:anim calcmode="lin" valueType="num">
                                      <p:cBhvr additive="base">
                                        <p:cTn id="19" dur="500" fill="hold"/>
                                        <p:tgtEl>
                                          <p:spTgt spid="2641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4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4195">
                                            <p:txEl>
                                              <p:pRg st="3" end="3"/>
                                            </p:txEl>
                                          </p:spTgt>
                                        </p:tgtEl>
                                        <p:attrNameLst>
                                          <p:attrName>style.visibility</p:attrName>
                                        </p:attrNameLst>
                                      </p:cBhvr>
                                      <p:to>
                                        <p:strVal val="visible"/>
                                      </p:to>
                                    </p:set>
                                    <p:anim calcmode="lin" valueType="num">
                                      <p:cBhvr additive="base">
                                        <p:cTn id="25" dur="500" fill="hold"/>
                                        <p:tgtEl>
                                          <p:spTgt spid="2641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41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4195">
                                            <p:txEl>
                                              <p:pRg st="4" end="4"/>
                                            </p:txEl>
                                          </p:spTgt>
                                        </p:tgtEl>
                                        <p:attrNameLst>
                                          <p:attrName>style.visibility</p:attrName>
                                        </p:attrNameLst>
                                      </p:cBhvr>
                                      <p:to>
                                        <p:strVal val="visible"/>
                                      </p:to>
                                    </p:set>
                                    <p:anim calcmode="lin" valueType="num">
                                      <p:cBhvr additive="base">
                                        <p:cTn id="31" dur="500" fill="hold"/>
                                        <p:tgtEl>
                                          <p:spTgt spid="26419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641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4195">
                                            <p:txEl>
                                              <p:pRg st="5" end="5"/>
                                            </p:txEl>
                                          </p:spTgt>
                                        </p:tgtEl>
                                        <p:attrNameLst>
                                          <p:attrName>style.visibility</p:attrName>
                                        </p:attrNameLst>
                                      </p:cBhvr>
                                      <p:to>
                                        <p:strVal val="visible"/>
                                      </p:to>
                                    </p:set>
                                    <p:anim calcmode="lin" valueType="num">
                                      <p:cBhvr additive="base">
                                        <p:cTn id="37" dur="500" fill="hold"/>
                                        <p:tgtEl>
                                          <p:spTgt spid="26419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6419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64195">
                                            <p:txEl>
                                              <p:pRg st="6" end="6"/>
                                            </p:txEl>
                                          </p:spTgt>
                                        </p:tgtEl>
                                        <p:attrNameLst>
                                          <p:attrName>style.visibility</p:attrName>
                                        </p:attrNameLst>
                                      </p:cBhvr>
                                      <p:to>
                                        <p:strVal val="visible"/>
                                      </p:to>
                                    </p:set>
                                    <p:anim calcmode="lin" valueType="num">
                                      <p:cBhvr additive="base">
                                        <p:cTn id="43" dur="500" fill="hold"/>
                                        <p:tgtEl>
                                          <p:spTgt spid="26419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6419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64195">
                                            <p:txEl>
                                              <p:pRg st="7" end="7"/>
                                            </p:txEl>
                                          </p:spTgt>
                                        </p:tgtEl>
                                        <p:attrNameLst>
                                          <p:attrName>style.visibility</p:attrName>
                                        </p:attrNameLst>
                                      </p:cBhvr>
                                      <p:to>
                                        <p:strVal val="visible"/>
                                      </p:to>
                                    </p:set>
                                    <p:anim calcmode="lin" valueType="num">
                                      <p:cBhvr additive="base">
                                        <p:cTn id="49" dur="500" fill="hold"/>
                                        <p:tgtEl>
                                          <p:spTgt spid="26419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6419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64195">
                                            <p:txEl>
                                              <p:pRg st="8" end="8"/>
                                            </p:txEl>
                                          </p:spTgt>
                                        </p:tgtEl>
                                        <p:attrNameLst>
                                          <p:attrName>style.visibility</p:attrName>
                                        </p:attrNameLst>
                                      </p:cBhvr>
                                      <p:to>
                                        <p:strVal val="visible"/>
                                      </p:to>
                                    </p:set>
                                    <p:anim calcmode="lin" valueType="num">
                                      <p:cBhvr additive="base">
                                        <p:cTn id="55" dur="500" fill="hold"/>
                                        <p:tgtEl>
                                          <p:spTgt spid="26419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6419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64195">
                                            <p:txEl>
                                              <p:pRg st="9" end="9"/>
                                            </p:txEl>
                                          </p:spTgt>
                                        </p:tgtEl>
                                        <p:attrNameLst>
                                          <p:attrName>style.visibility</p:attrName>
                                        </p:attrNameLst>
                                      </p:cBhvr>
                                      <p:to>
                                        <p:strVal val="visible"/>
                                      </p:to>
                                    </p:set>
                                    <p:anim calcmode="lin" valueType="num">
                                      <p:cBhvr additive="base">
                                        <p:cTn id="61" dur="500" fill="hold"/>
                                        <p:tgtEl>
                                          <p:spTgt spid="264195">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6419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64195">
                                            <p:txEl>
                                              <p:pRg st="11" end="11"/>
                                            </p:txEl>
                                          </p:spTgt>
                                        </p:tgtEl>
                                        <p:attrNameLst>
                                          <p:attrName>style.visibility</p:attrName>
                                        </p:attrNameLst>
                                      </p:cBhvr>
                                      <p:to>
                                        <p:strVal val="visible"/>
                                      </p:to>
                                    </p:set>
                                    <p:anim calcmode="lin" valueType="num">
                                      <p:cBhvr additive="base">
                                        <p:cTn id="67" dur="500" fill="hold"/>
                                        <p:tgtEl>
                                          <p:spTgt spid="264195">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6419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5" grpId="0" build="p" bldLvl="4"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5" name="Rectangle 7"/>
          <p:cNvSpPr>
            <a:spLocks noChangeArrowheads="1"/>
          </p:cNvSpPr>
          <p:nvPr/>
        </p:nvSpPr>
        <p:spPr bwMode="auto">
          <a:xfrm>
            <a:off x="323528" y="1701964"/>
            <a:ext cx="6264696"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GB" sz="3600" b="1" dirty="0">
                <a:effectLst/>
              </a:rPr>
              <a:t>THANK </a:t>
            </a:r>
          </a:p>
          <a:p>
            <a:r>
              <a:rPr lang="en-GB" sz="3600" b="1" dirty="0">
                <a:effectLst/>
              </a:rPr>
              <a:t>YOU </a:t>
            </a:r>
          </a:p>
          <a:p>
            <a:r>
              <a:rPr lang="en-GB" sz="3600" b="1" dirty="0">
                <a:effectLst/>
              </a:rPr>
              <a:t>FOR </a:t>
            </a:r>
          </a:p>
          <a:p>
            <a:r>
              <a:rPr lang="en-GB" sz="3600" b="1" dirty="0">
                <a:effectLst/>
              </a:rPr>
              <a:t>YOUR </a:t>
            </a:r>
          </a:p>
          <a:p>
            <a:r>
              <a:rPr lang="en-GB" sz="3600" b="1" dirty="0" smtClean="0">
                <a:effectLst/>
              </a:rPr>
              <a:t>ATTENTION</a:t>
            </a:r>
          </a:p>
          <a:p>
            <a:endParaRPr lang="en-GB" sz="3600" b="1" dirty="0"/>
          </a:p>
          <a:p>
            <a:r>
              <a:rPr lang="en-GB" sz="3600" b="1" dirty="0" smtClean="0"/>
              <a:t>I look forward to seeing you in Hungary at </a:t>
            </a:r>
            <a:r>
              <a:rPr lang="en-GB" sz="3600" b="1" dirty="0"/>
              <a:t>Easter</a:t>
            </a:r>
            <a:endParaRPr lang="en-GB" sz="3600" b="1" dirty="0">
              <a:effectLst/>
            </a:endParaRPr>
          </a:p>
        </p:txBody>
      </p:sp>
      <p:pic>
        <p:nvPicPr>
          <p:cNvPr id="283658" name="Picture 10" descr="Slide 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6666" y="2132856"/>
            <a:ext cx="3651718" cy="2379712"/>
          </a:xfrm>
          <a:prstGeom prst="rect">
            <a:avLst/>
          </a:prstGeom>
          <a:noFill/>
          <a:extLst>
            <a:ext uri="{909E8E84-426E-40DD-AFC4-6F175D3DCCD1}">
              <a14:hiddenFill xmlns:a14="http://schemas.microsoft.com/office/drawing/2010/main">
                <a:solidFill>
                  <a:srgbClr val="FFFFFF"/>
                </a:solidFill>
              </a14:hiddenFill>
            </a:ext>
          </a:extLst>
        </p:spPr>
      </p:pic>
      <p:sp>
        <p:nvSpPr>
          <p:cNvPr id="283659" name="Text Box 11"/>
          <p:cNvSpPr txBox="1">
            <a:spLocks noChangeArrowheads="1"/>
          </p:cNvSpPr>
          <p:nvPr/>
        </p:nvSpPr>
        <p:spPr bwMode="auto">
          <a:xfrm>
            <a:off x="4876800" y="6096000"/>
            <a:ext cx="1998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1" dirty="0">
                <a:effectLst>
                  <a:outerShdw blurRad="38100" dist="38100" dir="2700000" algn="tl">
                    <a:srgbClr val="000000"/>
                  </a:outerShdw>
                </a:effectLst>
                <a:latin typeface="Papyrus" pitchFamily="66" charset="0"/>
              </a:rPr>
              <a:t>Mike Hughes</a:t>
            </a:r>
          </a:p>
        </p:txBody>
      </p:sp>
      <p:sp>
        <p:nvSpPr>
          <p:cNvPr id="9" name="TextBox 2"/>
          <p:cNvSpPr txBox="1">
            <a:spLocks noChangeArrowheads="1"/>
          </p:cNvSpPr>
          <p:nvPr/>
        </p:nvSpPr>
        <p:spPr bwMode="auto">
          <a:xfrm>
            <a:off x="1835696" y="838200"/>
            <a:ext cx="5395387"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pPr>
            <a:r>
              <a:rPr lang="en-GB" altLang="zh-CN" sz="3600" b="1" dirty="0" smtClean="0"/>
              <a:t>PARCS</a:t>
            </a:r>
          </a:p>
          <a:p>
            <a:pPr algn="ctr">
              <a:buFontTx/>
              <a:buNone/>
            </a:pPr>
            <a:r>
              <a:rPr lang="en-GB" altLang="zh-CN" sz="1600" b="1" dirty="0" smtClean="0"/>
              <a:t>(Performance Analysis </a:t>
            </a:r>
            <a:r>
              <a:rPr lang="en-GB" altLang="zh-CN" sz="1600" b="1" dirty="0"/>
              <a:t>R</a:t>
            </a:r>
            <a:r>
              <a:rPr lang="en-GB" altLang="zh-CN" sz="1600" b="1" dirty="0" smtClean="0"/>
              <a:t>esearch and Consultancy in Sport)</a:t>
            </a:r>
            <a:endParaRPr lang="en-GB" altLang="zh-CN" sz="1600" b="1"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335808"/>
            <a:ext cx="1399728" cy="634544"/>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20" y="342735"/>
            <a:ext cx="1399728" cy="634544"/>
          </a:xfrm>
          <a:prstGeom prst="rect">
            <a:avLst/>
          </a:prstGeom>
        </p:spPr>
      </p:pic>
    </p:spTree>
    <p:extLst>
      <p:ext uri="{BB962C8B-B14F-4D97-AF65-F5344CB8AC3E}">
        <p14:creationId xmlns:p14="http://schemas.microsoft.com/office/powerpoint/2010/main" val="157584586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83655">
                                            <p:txEl>
                                              <p:pRg st="0" end="0"/>
                                            </p:txEl>
                                          </p:spTgt>
                                        </p:tgtEl>
                                        <p:attrNameLst>
                                          <p:attrName>style.visibility</p:attrName>
                                        </p:attrNameLst>
                                      </p:cBhvr>
                                      <p:to>
                                        <p:strVal val="visible"/>
                                      </p:to>
                                    </p:set>
                                    <p:anim calcmode="lin" valueType="num">
                                      <p:cBhvr>
                                        <p:cTn id="7" dur="500" fill="hold"/>
                                        <p:tgtEl>
                                          <p:spTgt spid="28365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83655">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283655">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283655">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283655">
                                            <p:txEl>
                                              <p:pRg st="1" end="1"/>
                                            </p:txEl>
                                          </p:spTgt>
                                        </p:tgtEl>
                                        <p:attrNameLst>
                                          <p:attrName>style.visibility</p:attrName>
                                        </p:attrNameLst>
                                      </p:cBhvr>
                                      <p:to>
                                        <p:strVal val="visible"/>
                                      </p:to>
                                    </p:set>
                                    <p:anim calcmode="lin" valueType="num">
                                      <p:cBhvr>
                                        <p:cTn id="15" dur="500" fill="hold"/>
                                        <p:tgtEl>
                                          <p:spTgt spid="283655">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283655">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283655">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283655">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283655">
                                            <p:txEl>
                                              <p:pRg st="2" end="2"/>
                                            </p:txEl>
                                          </p:spTgt>
                                        </p:tgtEl>
                                        <p:attrNameLst>
                                          <p:attrName>style.visibility</p:attrName>
                                        </p:attrNameLst>
                                      </p:cBhvr>
                                      <p:to>
                                        <p:strVal val="visible"/>
                                      </p:to>
                                    </p:set>
                                    <p:anim calcmode="lin" valueType="num">
                                      <p:cBhvr>
                                        <p:cTn id="23" dur="500" fill="hold"/>
                                        <p:tgtEl>
                                          <p:spTgt spid="283655">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283655">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283655">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283655">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283655">
                                            <p:txEl>
                                              <p:pRg st="3" end="3"/>
                                            </p:txEl>
                                          </p:spTgt>
                                        </p:tgtEl>
                                        <p:attrNameLst>
                                          <p:attrName>style.visibility</p:attrName>
                                        </p:attrNameLst>
                                      </p:cBhvr>
                                      <p:to>
                                        <p:strVal val="visible"/>
                                      </p:to>
                                    </p:set>
                                    <p:anim calcmode="lin" valueType="num">
                                      <p:cBhvr>
                                        <p:cTn id="31" dur="500" fill="hold"/>
                                        <p:tgtEl>
                                          <p:spTgt spid="283655">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283655">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283655">
                                            <p:txEl>
                                              <p:pRg st="3" end="3"/>
                                            </p:txEl>
                                          </p:spTgt>
                                        </p:tgtEl>
                                        <p:attrNameLst>
                                          <p:attrName>style.rotation</p:attrName>
                                        </p:attrNameLst>
                                      </p:cBhvr>
                                      <p:tavLst>
                                        <p:tav tm="0">
                                          <p:val>
                                            <p:fltVal val="360"/>
                                          </p:val>
                                        </p:tav>
                                        <p:tav tm="100000">
                                          <p:val>
                                            <p:fltVal val="0"/>
                                          </p:val>
                                        </p:tav>
                                      </p:tavLst>
                                    </p:anim>
                                    <p:animEffect transition="in" filter="fade">
                                      <p:cBhvr>
                                        <p:cTn id="34" dur="500"/>
                                        <p:tgtEl>
                                          <p:spTgt spid="283655">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283655">
                                            <p:txEl>
                                              <p:pRg st="4" end="4"/>
                                            </p:txEl>
                                          </p:spTgt>
                                        </p:tgtEl>
                                        <p:attrNameLst>
                                          <p:attrName>style.visibility</p:attrName>
                                        </p:attrNameLst>
                                      </p:cBhvr>
                                      <p:to>
                                        <p:strVal val="visible"/>
                                      </p:to>
                                    </p:set>
                                    <p:anim calcmode="lin" valueType="num">
                                      <p:cBhvr>
                                        <p:cTn id="39" dur="500" fill="hold"/>
                                        <p:tgtEl>
                                          <p:spTgt spid="283655">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283655">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283655">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283655">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grpId="0" nodeType="clickEffect">
                                  <p:stCondLst>
                                    <p:cond delay="0"/>
                                  </p:stCondLst>
                                  <p:childTnLst>
                                    <p:set>
                                      <p:cBhvr>
                                        <p:cTn id="46" dur="1" fill="hold">
                                          <p:stCondLst>
                                            <p:cond delay="0"/>
                                          </p:stCondLst>
                                        </p:cTn>
                                        <p:tgtEl>
                                          <p:spTgt spid="283655">
                                            <p:txEl>
                                              <p:pRg st="6" end="6"/>
                                            </p:txEl>
                                          </p:spTgt>
                                        </p:tgtEl>
                                        <p:attrNameLst>
                                          <p:attrName>style.visibility</p:attrName>
                                        </p:attrNameLst>
                                      </p:cBhvr>
                                      <p:to>
                                        <p:strVal val="visible"/>
                                      </p:to>
                                    </p:set>
                                    <p:anim calcmode="lin" valueType="num">
                                      <p:cBhvr>
                                        <p:cTn id="47" dur="500" fill="hold"/>
                                        <p:tgtEl>
                                          <p:spTgt spid="283655">
                                            <p:txEl>
                                              <p:pRg st="6" end="6"/>
                                            </p:txEl>
                                          </p:spTgt>
                                        </p:tgtEl>
                                        <p:attrNameLst>
                                          <p:attrName>ppt_w</p:attrName>
                                        </p:attrNameLst>
                                      </p:cBhvr>
                                      <p:tavLst>
                                        <p:tav tm="0">
                                          <p:val>
                                            <p:fltVal val="0"/>
                                          </p:val>
                                        </p:tav>
                                        <p:tav tm="100000">
                                          <p:val>
                                            <p:strVal val="#ppt_w"/>
                                          </p:val>
                                        </p:tav>
                                      </p:tavLst>
                                    </p:anim>
                                    <p:anim calcmode="lin" valueType="num">
                                      <p:cBhvr>
                                        <p:cTn id="48" dur="500" fill="hold"/>
                                        <p:tgtEl>
                                          <p:spTgt spid="283655">
                                            <p:txEl>
                                              <p:pRg st="6" end="6"/>
                                            </p:txEl>
                                          </p:spTgt>
                                        </p:tgtEl>
                                        <p:attrNameLst>
                                          <p:attrName>ppt_h</p:attrName>
                                        </p:attrNameLst>
                                      </p:cBhvr>
                                      <p:tavLst>
                                        <p:tav tm="0">
                                          <p:val>
                                            <p:fltVal val="0"/>
                                          </p:val>
                                        </p:tav>
                                        <p:tav tm="100000">
                                          <p:val>
                                            <p:strVal val="#ppt_h"/>
                                          </p:val>
                                        </p:tav>
                                      </p:tavLst>
                                    </p:anim>
                                    <p:anim calcmode="lin" valueType="num">
                                      <p:cBhvr>
                                        <p:cTn id="49" dur="500" fill="hold"/>
                                        <p:tgtEl>
                                          <p:spTgt spid="283655">
                                            <p:txEl>
                                              <p:pRg st="6" end="6"/>
                                            </p:txEl>
                                          </p:spTgt>
                                        </p:tgtEl>
                                        <p:attrNameLst>
                                          <p:attrName>style.rotation</p:attrName>
                                        </p:attrNameLst>
                                      </p:cBhvr>
                                      <p:tavLst>
                                        <p:tav tm="0">
                                          <p:val>
                                            <p:fltVal val="360"/>
                                          </p:val>
                                        </p:tav>
                                        <p:tav tm="100000">
                                          <p:val>
                                            <p:fltVal val="0"/>
                                          </p:val>
                                        </p:tav>
                                      </p:tavLst>
                                    </p:anim>
                                    <p:animEffect transition="in" filter="fade">
                                      <p:cBhvr>
                                        <p:cTn id="50" dur="500"/>
                                        <p:tgtEl>
                                          <p:spTgt spid="283655">
                                            <p:txEl>
                                              <p:pRg st="6" end="6"/>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16" fill="hold" nodeType="clickEffect">
                                  <p:stCondLst>
                                    <p:cond delay="0"/>
                                  </p:stCondLst>
                                  <p:childTnLst>
                                    <p:set>
                                      <p:cBhvr>
                                        <p:cTn id="54" dur="1" fill="hold">
                                          <p:stCondLst>
                                            <p:cond delay="0"/>
                                          </p:stCondLst>
                                        </p:cTn>
                                        <p:tgtEl>
                                          <p:spTgt spid="283659">
                                            <p:txEl>
                                              <p:pRg st="0" end="0"/>
                                            </p:txEl>
                                          </p:spTgt>
                                        </p:tgtEl>
                                        <p:attrNameLst>
                                          <p:attrName>style.visibility</p:attrName>
                                        </p:attrNameLst>
                                      </p:cBhvr>
                                      <p:to>
                                        <p:strVal val="visible"/>
                                      </p:to>
                                    </p:set>
                                    <p:anim calcmode="lin" valueType="num">
                                      <p:cBhvr>
                                        <p:cTn id="55" dur="500" fill="hold"/>
                                        <p:tgtEl>
                                          <p:spTgt spid="283659">
                                            <p:txEl>
                                              <p:pRg st="0" end="0"/>
                                            </p:txEl>
                                          </p:spTgt>
                                        </p:tgtEl>
                                        <p:attrNameLst>
                                          <p:attrName>ppt_w</p:attrName>
                                        </p:attrNameLst>
                                      </p:cBhvr>
                                      <p:tavLst>
                                        <p:tav tm="0">
                                          <p:val>
                                            <p:fltVal val="0"/>
                                          </p:val>
                                        </p:tav>
                                        <p:tav tm="100000">
                                          <p:val>
                                            <p:strVal val="#ppt_w"/>
                                          </p:val>
                                        </p:tav>
                                      </p:tavLst>
                                    </p:anim>
                                    <p:anim calcmode="lin" valueType="num">
                                      <p:cBhvr>
                                        <p:cTn id="56" dur="500" fill="hold"/>
                                        <p:tgtEl>
                                          <p:spTgt spid="28365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60" name="Text Box 8"/>
          <p:cNvSpPr txBox="1">
            <a:spLocks noChangeArrowheads="1"/>
          </p:cNvSpPr>
          <p:nvPr/>
        </p:nvSpPr>
        <p:spPr bwMode="auto">
          <a:xfrm>
            <a:off x="2392363" y="2617787"/>
            <a:ext cx="7056437"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spcBef>
                <a:spcPct val="50000"/>
              </a:spcBef>
              <a:buFont typeface="Wingdings" pitchFamily="2" charset="2"/>
              <a:buChar char="v"/>
            </a:pPr>
            <a:r>
              <a:rPr lang="en-US" sz="2800" dirty="0">
                <a:effectLst>
                  <a:outerShdw blurRad="38100" dist="38100" dir="2700000" algn="tl">
                    <a:srgbClr val="000000"/>
                  </a:outerShdw>
                </a:effectLst>
              </a:rPr>
              <a:t>   Introduction</a:t>
            </a:r>
          </a:p>
          <a:p>
            <a:pPr marL="457200" indent="-457200" algn="l">
              <a:buFont typeface="Wingdings" pitchFamily="2" charset="2"/>
              <a:buChar char="v"/>
            </a:pPr>
            <a:r>
              <a:rPr lang="en-GB" sz="2800" dirty="0">
                <a:effectLst/>
              </a:rPr>
              <a:t>   </a:t>
            </a:r>
          </a:p>
          <a:p>
            <a:pPr marL="457200" indent="-457200" algn="l">
              <a:buFont typeface="Wingdings" pitchFamily="2" charset="2"/>
              <a:buChar char="v"/>
            </a:pPr>
            <a:r>
              <a:rPr lang="en-GB" sz="2800" dirty="0">
                <a:effectLst/>
              </a:rPr>
              <a:t>   Aims</a:t>
            </a:r>
          </a:p>
          <a:p>
            <a:pPr marL="457200" indent="-457200" algn="l">
              <a:buFont typeface="Wingdings" pitchFamily="2" charset="2"/>
              <a:buChar char="v"/>
            </a:pPr>
            <a:endParaRPr lang="en-GB" sz="2800" dirty="0">
              <a:effectLst/>
            </a:endParaRPr>
          </a:p>
          <a:p>
            <a:pPr marL="457200" indent="-457200" algn="l">
              <a:buFont typeface="Wingdings" pitchFamily="2" charset="2"/>
              <a:buChar char="v"/>
            </a:pPr>
            <a:r>
              <a:rPr lang="en-GB" sz="2800" dirty="0">
                <a:effectLst/>
              </a:rPr>
              <a:t>   Method </a:t>
            </a:r>
          </a:p>
          <a:p>
            <a:pPr marL="457200" indent="-457200" algn="l">
              <a:buFont typeface="Wingdings" pitchFamily="2" charset="2"/>
              <a:buChar char="v"/>
            </a:pPr>
            <a:endParaRPr lang="en-GB" sz="2800" dirty="0">
              <a:effectLst/>
            </a:endParaRPr>
          </a:p>
          <a:p>
            <a:pPr marL="457200" indent="-457200" algn="l">
              <a:buFont typeface="Wingdings" pitchFamily="2" charset="2"/>
              <a:buChar char="v"/>
            </a:pPr>
            <a:r>
              <a:rPr lang="en-GB" sz="2800" dirty="0">
                <a:effectLst/>
              </a:rPr>
              <a:t>   </a:t>
            </a:r>
            <a:r>
              <a:rPr lang="en-GB" sz="2800" dirty="0" smtClean="0"/>
              <a:t>Implementation</a:t>
            </a:r>
            <a:endParaRPr lang="en-GB" sz="2800" dirty="0">
              <a:effectLst/>
            </a:endParaRPr>
          </a:p>
          <a:p>
            <a:pPr marL="457200" indent="-457200" algn="l">
              <a:buFont typeface="Wingdings" pitchFamily="2" charset="2"/>
              <a:buChar char="v"/>
            </a:pPr>
            <a:endParaRPr lang="en-US" sz="2800" dirty="0">
              <a:effectLst/>
            </a:endParaRPr>
          </a:p>
          <a:p>
            <a:pPr marL="457200" indent="-457200" algn="l">
              <a:buFont typeface="Wingdings" pitchFamily="2" charset="2"/>
              <a:buChar char="v"/>
            </a:pPr>
            <a:r>
              <a:rPr lang="en-US" sz="2800" dirty="0">
                <a:effectLst/>
              </a:rPr>
              <a:t>   …..and the </a:t>
            </a:r>
            <a:r>
              <a:rPr lang="en-US" sz="2800" dirty="0" smtClean="0">
                <a:effectLst/>
              </a:rPr>
              <a:t>rest?</a:t>
            </a:r>
            <a:endParaRPr lang="en-US" sz="2800" dirty="0">
              <a:effectLst/>
            </a:endParaRPr>
          </a:p>
        </p:txBody>
      </p:sp>
      <p:sp>
        <p:nvSpPr>
          <p:cNvPr id="151580" name="Text Box 28"/>
          <p:cNvSpPr txBox="1">
            <a:spLocks noChangeArrowheads="1"/>
          </p:cNvSpPr>
          <p:nvPr/>
        </p:nvSpPr>
        <p:spPr bwMode="auto">
          <a:xfrm>
            <a:off x="685800" y="1777425"/>
            <a:ext cx="222368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3200" b="1" dirty="0">
                <a:effectLst>
                  <a:outerShdw blurRad="38100" dist="38100" dir="2700000" algn="tl">
                    <a:srgbClr val="000000"/>
                  </a:outerShdw>
                </a:effectLst>
              </a:rPr>
              <a:t>Presentation</a:t>
            </a:r>
          </a:p>
        </p:txBody>
      </p:sp>
      <p:pic>
        <p:nvPicPr>
          <p:cNvPr id="274434" name="Picture 2" descr="How to win the World Cup Po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025" y="1782762"/>
            <a:ext cx="1704975" cy="256063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2"/>
          <p:cNvSpPr txBox="1">
            <a:spLocks noChangeArrowheads="1"/>
          </p:cNvSpPr>
          <p:nvPr/>
        </p:nvSpPr>
        <p:spPr bwMode="auto">
          <a:xfrm>
            <a:off x="1835696" y="838200"/>
            <a:ext cx="5395387"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pPr>
            <a:r>
              <a:rPr lang="en-GB" altLang="zh-CN" sz="3600" b="1" dirty="0" smtClean="0"/>
              <a:t>PARCS</a:t>
            </a:r>
          </a:p>
          <a:p>
            <a:pPr algn="ctr">
              <a:buFontTx/>
              <a:buNone/>
            </a:pPr>
            <a:r>
              <a:rPr lang="en-GB" altLang="zh-CN" sz="1600" b="1" dirty="0" smtClean="0"/>
              <a:t>(Performance Analysis </a:t>
            </a:r>
            <a:r>
              <a:rPr lang="en-GB" altLang="zh-CN" sz="1600" b="1" dirty="0"/>
              <a:t>R</a:t>
            </a:r>
            <a:r>
              <a:rPr lang="en-GB" altLang="zh-CN" sz="1600" b="1" dirty="0" smtClean="0"/>
              <a:t>esearch and Consultancy in Sport)</a:t>
            </a:r>
            <a:endParaRPr lang="en-GB" altLang="zh-CN" sz="1600" b="1"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335808"/>
            <a:ext cx="1399728" cy="634544"/>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20" y="342735"/>
            <a:ext cx="1399728" cy="634544"/>
          </a:xfrm>
          <a:prstGeom prst="rect">
            <a:avLst/>
          </a:prstGeom>
        </p:spPr>
      </p:pic>
    </p:spTree>
    <p:extLst>
      <p:ext uri="{BB962C8B-B14F-4D97-AF65-F5344CB8AC3E}">
        <p14:creationId xmlns:p14="http://schemas.microsoft.com/office/powerpoint/2010/main" val="172916153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1560">
                                            <p:txEl>
                                              <p:pRg st="0" end="0"/>
                                            </p:txEl>
                                          </p:spTgt>
                                        </p:tgtEl>
                                        <p:attrNameLst>
                                          <p:attrName>style.visibility</p:attrName>
                                        </p:attrNameLst>
                                      </p:cBhvr>
                                      <p:to>
                                        <p:strVal val="visible"/>
                                      </p:to>
                                    </p:set>
                                    <p:anim calcmode="lin" valueType="num">
                                      <p:cBhvr additive="base">
                                        <p:cTn id="7" dur="500" fill="hold"/>
                                        <p:tgtEl>
                                          <p:spTgt spid="15156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156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1560">
                                            <p:txEl>
                                              <p:pRg st="1" end="1"/>
                                            </p:txEl>
                                          </p:spTgt>
                                        </p:tgtEl>
                                        <p:attrNameLst>
                                          <p:attrName>style.visibility</p:attrName>
                                        </p:attrNameLst>
                                      </p:cBhvr>
                                      <p:to>
                                        <p:strVal val="visible"/>
                                      </p:to>
                                    </p:set>
                                    <p:anim calcmode="lin" valueType="num">
                                      <p:cBhvr additive="base">
                                        <p:cTn id="13" dur="500" fill="hold"/>
                                        <p:tgtEl>
                                          <p:spTgt spid="15156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156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1560">
                                            <p:txEl>
                                              <p:pRg st="2" end="2"/>
                                            </p:txEl>
                                          </p:spTgt>
                                        </p:tgtEl>
                                        <p:attrNameLst>
                                          <p:attrName>style.visibility</p:attrName>
                                        </p:attrNameLst>
                                      </p:cBhvr>
                                      <p:to>
                                        <p:strVal val="visible"/>
                                      </p:to>
                                    </p:set>
                                    <p:anim calcmode="lin" valueType="num">
                                      <p:cBhvr additive="base">
                                        <p:cTn id="19" dur="500" fill="hold"/>
                                        <p:tgtEl>
                                          <p:spTgt spid="15156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156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1560">
                                            <p:txEl>
                                              <p:pRg st="4" end="4"/>
                                            </p:txEl>
                                          </p:spTgt>
                                        </p:tgtEl>
                                        <p:attrNameLst>
                                          <p:attrName>style.visibility</p:attrName>
                                        </p:attrNameLst>
                                      </p:cBhvr>
                                      <p:to>
                                        <p:strVal val="visible"/>
                                      </p:to>
                                    </p:set>
                                    <p:anim calcmode="lin" valueType="num">
                                      <p:cBhvr additive="base">
                                        <p:cTn id="25" dur="500" fill="hold"/>
                                        <p:tgtEl>
                                          <p:spTgt spid="15156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156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1560">
                                            <p:txEl>
                                              <p:pRg st="6" end="6"/>
                                            </p:txEl>
                                          </p:spTgt>
                                        </p:tgtEl>
                                        <p:attrNameLst>
                                          <p:attrName>style.visibility</p:attrName>
                                        </p:attrNameLst>
                                      </p:cBhvr>
                                      <p:to>
                                        <p:strVal val="visible"/>
                                      </p:to>
                                    </p:set>
                                    <p:anim calcmode="lin" valueType="num">
                                      <p:cBhvr additive="base">
                                        <p:cTn id="31" dur="500" fill="hold"/>
                                        <p:tgtEl>
                                          <p:spTgt spid="151560">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156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1560">
                                            <p:txEl>
                                              <p:pRg st="8" end="8"/>
                                            </p:txEl>
                                          </p:spTgt>
                                        </p:tgtEl>
                                        <p:attrNameLst>
                                          <p:attrName>style.visibility</p:attrName>
                                        </p:attrNameLst>
                                      </p:cBhvr>
                                      <p:to>
                                        <p:strVal val="visible"/>
                                      </p:to>
                                    </p:set>
                                    <p:anim calcmode="lin" valueType="num">
                                      <p:cBhvr additive="base">
                                        <p:cTn id="37" dur="500" fill="hold"/>
                                        <p:tgtEl>
                                          <p:spTgt spid="151560">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1560">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60" grpId="0" build="p" bldLvl="4"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028488" y="838200"/>
            <a:ext cx="7009804"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pPr>
            <a:r>
              <a:rPr lang="en-GB" altLang="zh-CN" sz="3600" b="1" dirty="0" smtClean="0"/>
              <a:t>PARCS</a:t>
            </a:r>
          </a:p>
          <a:p>
            <a:pPr algn="ctr">
              <a:buFontTx/>
              <a:buNone/>
            </a:pPr>
            <a:r>
              <a:rPr lang="en-GB" altLang="zh-CN" sz="1600" b="1" dirty="0" smtClean="0"/>
              <a:t>(Performance Analysis </a:t>
            </a:r>
            <a:r>
              <a:rPr lang="en-GB" altLang="zh-CN" sz="1600" b="1" dirty="0"/>
              <a:t>R</a:t>
            </a:r>
            <a:r>
              <a:rPr lang="en-GB" altLang="zh-CN" sz="1600" b="1" dirty="0" smtClean="0"/>
              <a:t>esearch and Consultancy in Sport)</a:t>
            </a:r>
          </a:p>
          <a:p>
            <a:pPr algn="ctr">
              <a:buFontTx/>
              <a:buNone/>
            </a:pPr>
            <a:r>
              <a:rPr lang="en-GB" altLang="zh-CN" sz="1600" b="1" dirty="0" smtClean="0"/>
              <a:t>In conjunction with</a:t>
            </a:r>
          </a:p>
          <a:p>
            <a:pPr algn="ctr">
              <a:buFontTx/>
              <a:buNone/>
            </a:pPr>
            <a:r>
              <a:rPr lang="en-GB" altLang="zh-CN" sz="2400" b="1" dirty="0" smtClean="0"/>
              <a:t>University of West Hungary, Szombathely, Hungary</a:t>
            </a:r>
            <a:endParaRPr lang="en-GB" altLang="zh-CN" sz="2400" b="1" dirty="0"/>
          </a:p>
        </p:txBody>
      </p:sp>
      <p:sp>
        <p:nvSpPr>
          <p:cNvPr id="6" name="TextBox 5"/>
          <p:cNvSpPr txBox="1"/>
          <p:nvPr/>
        </p:nvSpPr>
        <p:spPr>
          <a:xfrm>
            <a:off x="762001" y="2438400"/>
            <a:ext cx="7848600" cy="3600986"/>
          </a:xfrm>
          <a:prstGeom prst="rect">
            <a:avLst/>
          </a:prstGeom>
          <a:noFill/>
        </p:spPr>
        <p:txBody>
          <a:bodyPr wrap="square" rtlCol="0">
            <a:spAutoFit/>
          </a:bodyPr>
          <a:lstStyle/>
          <a:p>
            <a:r>
              <a:rPr lang="en-US" sz="2400" b="1" dirty="0" smtClean="0"/>
              <a:t>SUMMARY</a:t>
            </a:r>
          </a:p>
          <a:p>
            <a:endParaRPr lang="en-US" sz="2400" b="1" dirty="0"/>
          </a:p>
          <a:p>
            <a:pPr marL="342900" indent="-342900">
              <a:buFont typeface="Wingdings" pitchFamily="2" charset="2"/>
              <a:buChar char="q"/>
            </a:pPr>
            <a:r>
              <a:rPr lang="en-US" sz="2000" b="1" dirty="0" smtClean="0"/>
              <a:t>60 students from 12 universities from all over Europe gather in Hungary for 2 weeks, May 5</a:t>
            </a:r>
            <a:r>
              <a:rPr lang="en-US" sz="2000" b="1" baseline="30000" dirty="0" smtClean="0"/>
              <a:t>th</a:t>
            </a:r>
            <a:r>
              <a:rPr lang="en-US" sz="2000" b="1" dirty="0" smtClean="0"/>
              <a:t> – May </a:t>
            </a:r>
            <a:r>
              <a:rPr lang="en-US" sz="2000" b="1" dirty="0" smtClean="0"/>
              <a:t>16th</a:t>
            </a:r>
            <a:r>
              <a:rPr lang="en-US" sz="2000" b="1" dirty="0" smtClean="0"/>
              <a:t>, </a:t>
            </a:r>
            <a:r>
              <a:rPr lang="en-US" sz="2000" b="1" dirty="0" smtClean="0"/>
              <a:t>2013.</a:t>
            </a:r>
            <a:endParaRPr lang="en-US" sz="2000" b="1" dirty="0" smtClean="0"/>
          </a:p>
          <a:p>
            <a:pPr marL="342900" indent="-342900">
              <a:buFont typeface="Wingdings" pitchFamily="2" charset="2"/>
              <a:buChar char="q"/>
            </a:pPr>
            <a:r>
              <a:rPr lang="en-US" sz="2000" b="1" dirty="0" smtClean="0"/>
              <a:t>World-Leading </a:t>
            </a:r>
            <a:r>
              <a:rPr lang="en-US" sz="2000" b="1" dirty="0" smtClean="0"/>
              <a:t>Performance Analysis Staff deliver 2 academically certified modules (Level 3).</a:t>
            </a:r>
          </a:p>
          <a:p>
            <a:pPr marL="342900" indent="-342900">
              <a:buFont typeface="Wingdings" pitchFamily="2" charset="2"/>
              <a:buChar char="q"/>
            </a:pPr>
            <a:r>
              <a:rPr lang="en-US" sz="2000" b="1" dirty="0" smtClean="0"/>
              <a:t>Travel, accommodation and all food, paid for by the ERASMUS grant.</a:t>
            </a:r>
          </a:p>
          <a:p>
            <a:pPr marL="342900" indent="-342900">
              <a:buFont typeface="Wingdings" pitchFamily="2" charset="2"/>
              <a:buChar char="q"/>
            </a:pPr>
            <a:r>
              <a:rPr lang="en-US" sz="2000" b="1" dirty="0" smtClean="0"/>
              <a:t>FULL social, sporting and cultural programme, including days out to </a:t>
            </a:r>
            <a:r>
              <a:rPr lang="en-US" sz="2000" b="1" dirty="0" smtClean="0"/>
              <a:t>Vienna or </a:t>
            </a:r>
            <a:r>
              <a:rPr lang="en-US" sz="2000" b="1" dirty="0" smtClean="0"/>
              <a:t>Lake Balaton.</a:t>
            </a:r>
          </a:p>
          <a:p>
            <a:pPr marL="342900" indent="-342900">
              <a:buFont typeface="Wingdings" pitchFamily="2" charset="2"/>
              <a:buChar char="q"/>
            </a:pPr>
            <a:r>
              <a:rPr lang="en-US" sz="2000" b="1" dirty="0" smtClean="0"/>
              <a:t>Cost to students  - 50 euros in total.</a:t>
            </a:r>
            <a:endParaRPr lang="en-US" sz="2000" b="1"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335808"/>
            <a:ext cx="1399728" cy="634544"/>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342735"/>
            <a:ext cx="1399728" cy="634544"/>
          </a:xfrm>
          <a:prstGeom prst="rect">
            <a:avLst/>
          </a:prstGeom>
        </p:spPr>
      </p:pic>
    </p:spTree>
    <p:extLst>
      <p:ext uri="{BB962C8B-B14F-4D97-AF65-F5344CB8AC3E}">
        <p14:creationId xmlns:p14="http://schemas.microsoft.com/office/powerpoint/2010/main" val="34061591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25" name="Rectangle 9"/>
          <p:cNvSpPr>
            <a:spLocks noChangeArrowheads="1"/>
          </p:cNvSpPr>
          <p:nvPr/>
        </p:nvSpPr>
        <p:spPr bwMode="auto">
          <a:xfrm>
            <a:off x="0" y="2166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nvGrpSpPr>
          <p:cNvPr id="265230" name="Group 14"/>
          <p:cNvGrpSpPr>
            <a:grpSpLocks/>
          </p:cNvGrpSpPr>
          <p:nvPr/>
        </p:nvGrpSpPr>
        <p:grpSpPr bwMode="auto">
          <a:xfrm>
            <a:off x="900113" y="2133600"/>
            <a:ext cx="7993062" cy="4032250"/>
            <a:chOff x="567" y="845"/>
            <a:chExt cx="5035" cy="2540"/>
          </a:xfrm>
        </p:grpSpPr>
        <p:sp>
          <p:nvSpPr>
            <p:cNvPr id="265228" name="Rectangle 12"/>
            <p:cNvSpPr>
              <a:spLocks noChangeArrowheads="1"/>
            </p:cNvSpPr>
            <p:nvPr/>
          </p:nvSpPr>
          <p:spPr bwMode="auto">
            <a:xfrm>
              <a:off x="567" y="845"/>
              <a:ext cx="5035" cy="2313"/>
            </a:xfrm>
            <a:prstGeom prst="rect">
              <a:avLst/>
            </a:prstGeom>
            <a:solidFill>
              <a:schemeClr val="bg1"/>
            </a:solidFill>
            <a:ln w="285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65224" name="Picture 8" descr="Schema of the coaching process"/>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90" y="1098"/>
              <a:ext cx="4513" cy="187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0080"/>
                  </a:solidFill>
                  <a:miter lim="800000"/>
                  <a:headEnd/>
                  <a:tailEnd/>
                </a14:hiddenLine>
              </a:ext>
            </a:extLst>
          </p:spPr>
        </p:pic>
        <p:sp>
          <p:nvSpPr>
            <p:cNvPr id="265226" name="Rectangle 10"/>
            <p:cNvSpPr>
              <a:spLocks noChangeArrowheads="1"/>
            </p:cNvSpPr>
            <p:nvPr/>
          </p:nvSpPr>
          <p:spPr bwMode="auto">
            <a:xfrm>
              <a:off x="1229" y="2865"/>
              <a:ext cx="3302"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sz="1600">
                  <a:effectLst/>
                  <a:latin typeface="Times New Roman" pitchFamily="18" charset="0"/>
                  <a:cs typeface="Times New Roman" pitchFamily="18" charset="0"/>
                </a:rPr>
                <a:t/>
              </a:r>
              <a:br>
                <a:rPr lang="en-GB" sz="1600">
                  <a:effectLst/>
                  <a:latin typeface="Times New Roman" pitchFamily="18" charset="0"/>
                  <a:cs typeface="Times New Roman" pitchFamily="18" charset="0"/>
                </a:rPr>
              </a:br>
              <a:r>
                <a:rPr lang="en-GB" sz="1600">
                  <a:effectLst/>
                  <a:latin typeface="Times New Roman" pitchFamily="18" charset="0"/>
                  <a:cs typeface="Times New Roman" pitchFamily="18" charset="0"/>
                </a:rPr>
                <a:t/>
              </a:r>
              <a:br>
                <a:rPr lang="en-GB" sz="1600">
                  <a:effectLst/>
                  <a:latin typeface="Times New Roman" pitchFamily="18" charset="0"/>
                  <a:cs typeface="Times New Roman" pitchFamily="18" charset="0"/>
                </a:rPr>
              </a:br>
              <a:r>
                <a:rPr lang="en-GB" sz="1600">
                  <a:effectLst/>
                  <a:latin typeface="Times New Roman" pitchFamily="18" charset="0"/>
                  <a:cs typeface="Times New Roman" pitchFamily="18" charset="0"/>
                </a:rPr>
                <a:t>Fig.1. Schema of the coaching process (Franks et al, 1983).</a:t>
              </a:r>
              <a:endParaRPr lang="en-GB" sz="1600">
                <a:effectLst/>
                <a:latin typeface="Times New Roman" pitchFamily="18" charset="0"/>
              </a:endParaRPr>
            </a:p>
          </p:txBody>
        </p:sp>
      </p:grpSp>
      <p:pic>
        <p:nvPicPr>
          <p:cNvPr id="265229" name="Picture 13" descr="Cartoon Footb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2236788"/>
            <a:ext cx="960437" cy="13446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6172200"/>
            <a:ext cx="8864671" cy="584775"/>
          </a:xfrm>
          <a:prstGeom prst="rect">
            <a:avLst/>
          </a:prstGeom>
          <a:noFill/>
        </p:spPr>
        <p:txBody>
          <a:bodyPr wrap="none" rtlCol="0">
            <a:spAutoFit/>
          </a:bodyPr>
          <a:lstStyle/>
          <a:p>
            <a:r>
              <a:rPr lang="en-US" sz="1600" dirty="0" smtClean="0"/>
              <a:t>Performance Analysis is the fulcrum of the coaching process and is a mechanism for  research </a:t>
            </a:r>
          </a:p>
          <a:p>
            <a:r>
              <a:rPr lang="en-US" sz="1600" dirty="0" smtClean="0"/>
              <a:t>into sport at ‘the coal face’ – many professional clubs and NGB’s employ Performance Analysts.</a:t>
            </a:r>
            <a:endParaRPr lang="en-US" sz="1600" dirty="0"/>
          </a:p>
        </p:txBody>
      </p:sp>
      <p:sp>
        <p:nvSpPr>
          <p:cNvPr id="17" name="Text Box 3"/>
          <p:cNvSpPr txBox="1">
            <a:spLocks noChangeArrowheads="1"/>
          </p:cNvSpPr>
          <p:nvPr/>
        </p:nvSpPr>
        <p:spPr bwMode="auto">
          <a:xfrm>
            <a:off x="763588" y="1600200"/>
            <a:ext cx="324008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Tx/>
              <a:buBlip>
                <a:blip r:embed="rId5"/>
              </a:buBlip>
            </a:pPr>
            <a:r>
              <a:rPr lang="en-US" sz="2800" b="1" dirty="0">
                <a:effectLst>
                  <a:outerShdw blurRad="38100" dist="38100" dir="2700000" algn="tl">
                    <a:srgbClr val="000000"/>
                  </a:outerShdw>
                </a:effectLst>
              </a:rPr>
              <a:t>   Introduction</a:t>
            </a:r>
          </a:p>
        </p:txBody>
      </p:sp>
      <p:sp>
        <p:nvSpPr>
          <p:cNvPr id="16" name="TextBox 2"/>
          <p:cNvSpPr txBox="1">
            <a:spLocks noChangeArrowheads="1"/>
          </p:cNvSpPr>
          <p:nvPr/>
        </p:nvSpPr>
        <p:spPr bwMode="auto">
          <a:xfrm>
            <a:off x="1835696" y="838200"/>
            <a:ext cx="5395387"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pPr>
            <a:r>
              <a:rPr lang="en-GB" altLang="zh-CN" sz="3600" b="1" dirty="0" smtClean="0"/>
              <a:t>PARCS</a:t>
            </a:r>
          </a:p>
          <a:p>
            <a:pPr algn="ctr">
              <a:buFontTx/>
              <a:buNone/>
            </a:pPr>
            <a:r>
              <a:rPr lang="en-GB" altLang="zh-CN" sz="1600" b="1" dirty="0" smtClean="0"/>
              <a:t>(Performance Analysis </a:t>
            </a:r>
            <a:r>
              <a:rPr lang="en-GB" altLang="zh-CN" sz="1600" b="1" dirty="0"/>
              <a:t>R</a:t>
            </a:r>
            <a:r>
              <a:rPr lang="en-GB" altLang="zh-CN" sz="1600" b="1" dirty="0" smtClean="0"/>
              <a:t>esearch and Consultancy in Sport)</a:t>
            </a:r>
            <a:endParaRPr lang="en-GB" altLang="zh-CN" sz="1600" b="1" dirty="0"/>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9712" y="335808"/>
            <a:ext cx="1399728" cy="634544"/>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52120" y="342735"/>
            <a:ext cx="1399728" cy="634544"/>
          </a:xfrm>
          <a:prstGeom prst="rect">
            <a:avLst/>
          </a:prstGeom>
        </p:spPr>
      </p:pic>
    </p:spTree>
    <p:extLst>
      <p:ext uri="{BB962C8B-B14F-4D97-AF65-F5344CB8AC3E}">
        <p14:creationId xmlns:p14="http://schemas.microsoft.com/office/powerpoint/2010/main" val="208615114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65230"/>
                                        </p:tgtEl>
                                        <p:attrNameLst>
                                          <p:attrName>style.visibility</p:attrName>
                                        </p:attrNameLst>
                                      </p:cBhvr>
                                      <p:to>
                                        <p:strVal val="visible"/>
                                      </p:to>
                                    </p:set>
                                    <p:anim calcmode="lin" valueType="num">
                                      <p:cBhvr>
                                        <p:cTn id="7" dur="500" fill="hold"/>
                                        <p:tgtEl>
                                          <p:spTgt spid="265230"/>
                                        </p:tgtEl>
                                        <p:attrNameLst>
                                          <p:attrName>ppt_w</p:attrName>
                                        </p:attrNameLst>
                                      </p:cBhvr>
                                      <p:tavLst>
                                        <p:tav tm="0">
                                          <p:val>
                                            <p:fltVal val="0"/>
                                          </p:val>
                                        </p:tav>
                                        <p:tav tm="100000">
                                          <p:val>
                                            <p:strVal val="#ppt_w"/>
                                          </p:val>
                                        </p:tav>
                                      </p:tavLst>
                                    </p:anim>
                                    <p:anim calcmode="lin" valueType="num">
                                      <p:cBhvr>
                                        <p:cTn id="8" dur="500" fill="hold"/>
                                        <p:tgtEl>
                                          <p:spTgt spid="265230"/>
                                        </p:tgtEl>
                                        <p:attrNameLst>
                                          <p:attrName>ppt_h</p:attrName>
                                        </p:attrNameLst>
                                      </p:cBhvr>
                                      <p:tavLst>
                                        <p:tav tm="0">
                                          <p:val>
                                            <p:fltVal val="0"/>
                                          </p:val>
                                        </p:tav>
                                        <p:tav tm="100000">
                                          <p:val>
                                            <p:strVal val="#ppt_h"/>
                                          </p:val>
                                        </p:tav>
                                      </p:tavLst>
                                    </p:anim>
                                    <p:anim calcmode="lin" valueType="num">
                                      <p:cBhvr>
                                        <p:cTn id="9" dur="500" fill="hold"/>
                                        <p:tgtEl>
                                          <p:spTgt spid="265230"/>
                                        </p:tgtEl>
                                        <p:attrNameLst>
                                          <p:attrName>style.rotation</p:attrName>
                                        </p:attrNameLst>
                                      </p:cBhvr>
                                      <p:tavLst>
                                        <p:tav tm="0">
                                          <p:val>
                                            <p:fltVal val="360"/>
                                          </p:val>
                                        </p:tav>
                                        <p:tav tm="100000">
                                          <p:val>
                                            <p:fltVal val="0"/>
                                          </p:val>
                                        </p:tav>
                                      </p:tavLst>
                                    </p:anim>
                                    <p:animEffect transition="in" filter="fade">
                                      <p:cBhvr>
                                        <p:cTn id="10" dur="500"/>
                                        <p:tgtEl>
                                          <p:spTgt spid="26523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7">
                                            <p:txEl>
                                              <p:pRg st="0" end="0"/>
                                            </p:txEl>
                                          </p:spTgt>
                                        </p:tgtEl>
                                        <p:attrNameLst>
                                          <p:attrName>style.visibility</p:attrName>
                                        </p:attrNameLst>
                                      </p:cBhvr>
                                      <p:to>
                                        <p:strVal val="visible"/>
                                      </p:to>
                                    </p:set>
                                    <p:anim calcmode="lin" valueType="num">
                                      <p:cBhvr additive="base">
                                        <p:cTn id="2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bldLvl="4"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3" name="Text Box 3"/>
          <p:cNvSpPr txBox="1">
            <a:spLocks noChangeArrowheads="1"/>
          </p:cNvSpPr>
          <p:nvPr/>
        </p:nvSpPr>
        <p:spPr bwMode="auto">
          <a:xfrm>
            <a:off x="611188" y="1614488"/>
            <a:ext cx="324008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Tx/>
              <a:buBlip>
                <a:blip r:embed="rId2"/>
              </a:buBlip>
            </a:pPr>
            <a:r>
              <a:rPr lang="en-US" sz="2800" b="1" dirty="0">
                <a:effectLst>
                  <a:outerShdw blurRad="38100" dist="38100" dir="2700000" algn="tl">
                    <a:srgbClr val="000000"/>
                  </a:outerShdw>
                </a:effectLst>
              </a:rPr>
              <a:t>   Introduction</a:t>
            </a:r>
          </a:p>
        </p:txBody>
      </p:sp>
      <p:sp>
        <p:nvSpPr>
          <p:cNvPr id="266247" name="Rectangle 7"/>
          <p:cNvSpPr>
            <a:spLocks noChangeArrowheads="1"/>
          </p:cNvSpPr>
          <p:nvPr/>
        </p:nvSpPr>
        <p:spPr bwMode="auto">
          <a:xfrm>
            <a:off x="0" y="2166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66251" name="Rectangle 11"/>
          <p:cNvSpPr>
            <a:spLocks noChangeArrowheads="1"/>
          </p:cNvSpPr>
          <p:nvPr/>
        </p:nvSpPr>
        <p:spPr bwMode="auto">
          <a:xfrm>
            <a:off x="0" y="1895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nvGrpSpPr>
          <p:cNvPr id="266255" name="Group 15"/>
          <p:cNvGrpSpPr>
            <a:grpSpLocks/>
          </p:cNvGrpSpPr>
          <p:nvPr/>
        </p:nvGrpSpPr>
        <p:grpSpPr bwMode="auto">
          <a:xfrm>
            <a:off x="900113" y="2133600"/>
            <a:ext cx="7993062" cy="4103687"/>
            <a:chOff x="567" y="845"/>
            <a:chExt cx="5035" cy="2585"/>
          </a:xfrm>
        </p:grpSpPr>
        <p:sp>
          <p:nvSpPr>
            <p:cNvPr id="266253" name="Rectangle 13"/>
            <p:cNvSpPr>
              <a:spLocks noChangeArrowheads="1"/>
            </p:cNvSpPr>
            <p:nvPr/>
          </p:nvSpPr>
          <p:spPr bwMode="auto">
            <a:xfrm>
              <a:off x="567" y="845"/>
              <a:ext cx="5035" cy="2313"/>
            </a:xfrm>
            <a:prstGeom prst="rect">
              <a:avLst/>
            </a:prstGeom>
            <a:solidFill>
              <a:schemeClr val="bg1"/>
            </a:solidFill>
            <a:ln w="285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66250" name="Picture 10" descr="A more complex schema of the coaching process"/>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84" y="864"/>
              <a:ext cx="4581" cy="2086"/>
            </a:xfrm>
            <a:prstGeom prst="rect">
              <a:avLst/>
            </a:prstGeom>
            <a:noFill/>
            <a:extLst>
              <a:ext uri="{909E8E84-426E-40DD-AFC4-6F175D3DCCD1}">
                <a14:hiddenFill xmlns:a14="http://schemas.microsoft.com/office/drawing/2010/main">
                  <a:solidFill>
                    <a:srgbClr val="FFFFFF"/>
                  </a:solidFill>
                </a14:hiddenFill>
              </a:ext>
            </a:extLst>
          </p:spPr>
        </p:pic>
        <p:sp>
          <p:nvSpPr>
            <p:cNvPr id="266252" name="Rectangle 12"/>
            <p:cNvSpPr>
              <a:spLocks noChangeArrowheads="1"/>
            </p:cNvSpPr>
            <p:nvPr/>
          </p:nvSpPr>
          <p:spPr bwMode="auto">
            <a:xfrm>
              <a:off x="1338" y="2910"/>
              <a:ext cx="3085"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sz="1600">
                  <a:effectLst/>
                  <a:latin typeface="Times New Roman" pitchFamily="18" charset="0"/>
                  <a:cs typeface="Times New Roman" pitchFamily="18" charset="0"/>
                </a:rPr>
                <a:t/>
              </a:r>
              <a:br>
                <a:rPr lang="en-GB" sz="1600">
                  <a:effectLst/>
                  <a:latin typeface="Times New Roman" pitchFamily="18" charset="0"/>
                  <a:cs typeface="Times New Roman" pitchFamily="18" charset="0"/>
                </a:rPr>
              </a:br>
              <a:r>
                <a:rPr lang="en-GB" sz="1600">
                  <a:effectLst/>
                  <a:latin typeface="Times New Roman" pitchFamily="18" charset="0"/>
                  <a:cs typeface="Times New Roman" pitchFamily="18" charset="0"/>
                </a:rPr>
                <a:t/>
              </a:r>
              <a:br>
                <a:rPr lang="en-GB" sz="1600">
                  <a:effectLst/>
                  <a:latin typeface="Times New Roman" pitchFamily="18" charset="0"/>
                  <a:cs typeface="Times New Roman" pitchFamily="18" charset="0"/>
                </a:rPr>
              </a:br>
              <a:r>
                <a:rPr lang="en-GB" sz="1600">
                  <a:effectLst/>
                  <a:latin typeface="Times New Roman" pitchFamily="18" charset="0"/>
                  <a:cs typeface="Times New Roman" pitchFamily="18" charset="0"/>
                </a:rPr>
                <a:t>Fig.2 .A more complex schema of the coaching process</a:t>
              </a:r>
              <a:endParaRPr lang="en-GB" sz="1600">
                <a:effectLst/>
                <a:latin typeface="Times New Roman" pitchFamily="18" charset="0"/>
              </a:endParaRPr>
            </a:p>
          </p:txBody>
        </p:sp>
      </p:grpSp>
      <p:pic>
        <p:nvPicPr>
          <p:cNvPr id="266254" name="Picture 14" descr="Cartoon Footb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4331" y="2362200"/>
            <a:ext cx="960437" cy="134461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610334" y="6172200"/>
            <a:ext cx="7850098" cy="584775"/>
          </a:xfrm>
          <a:prstGeom prst="rect">
            <a:avLst/>
          </a:prstGeom>
          <a:noFill/>
        </p:spPr>
        <p:txBody>
          <a:bodyPr wrap="none" rtlCol="0">
            <a:spAutoFit/>
          </a:bodyPr>
          <a:lstStyle/>
          <a:p>
            <a:r>
              <a:rPr lang="en-US" sz="1600" dirty="0" smtClean="0"/>
              <a:t>Performance Analysts must now be very confortable with digital video and computer </a:t>
            </a:r>
          </a:p>
          <a:p>
            <a:r>
              <a:rPr lang="en-US" sz="1600" dirty="0" smtClean="0"/>
              <a:t>technology –  These skills will be introduced to the students on IPPAS.</a:t>
            </a:r>
            <a:endParaRPr lang="en-US" sz="1600" dirty="0"/>
          </a:p>
        </p:txBody>
      </p:sp>
      <p:sp>
        <p:nvSpPr>
          <p:cNvPr id="14" name="TextBox 2"/>
          <p:cNvSpPr txBox="1">
            <a:spLocks noChangeArrowheads="1"/>
          </p:cNvSpPr>
          <p:nvPr/>
        </p:nvSpPr>
        <p:spPr bwMode="auto">
          <a:xfrm>
            <a:off x="1835696" y="838200"/>
            <a:ext cx="5395387"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pPr>
            <a:r>
              <a:rPr lang="en-GB" altLang="zh-CN" sz="3600" b="1" dirty="0" smtClean="0"/>
              <a:t>PARCS</a:t>
            </a:r>
          </a:p>
          <a:p>
            <a:pPr algn="ctr">
              <a:buFontTx/>
              <a:buNone/>
            </a:pPr>
            <a:r>
              <a:rPr lang="en-GB" altLang="zh-CN" sz="1600" b="1" dirty="0" smtClean="0"/>
              <a:t>(Performance Analysis </a:t>
            </a:r>
            <a:r>
              <a:rPr lang="en-GB" altLang="zh-CN" sz="1600" b="1" dirty="0"/>
              <a:t>R</a:t>
            </a:r>
            <a:r>
              <a:rPr lang="en-GB" altLang="zh-CN" sz="1600" b="1" dirty="0" smtClean="0"/>
              <a:t>esearch and Consultancy in Sport)</a:t>
            </a:r>
            <a:endParaRPr lang="en-GB" altLang="zh-CN" sz="1600" b="1" dirty="0"/>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9712" y="335808"/>
            <a:ext cx="1399728" cy="634544"/>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52120" y="342735"/>
            <a:ext cx="1399728" cy="634544"/>
          </a:xfrm>
          <a:prstGeom prst="rect">
            <a:avLst/>
          </a:prstGeom>
        </p:spPr>
      </p:pic>
    </p:spTree>
    <p:extLst>
      <p:ext uri="{BB962C8B-B14F-4D97-AF65-F5344CB8AC3E}">
        <p14:creationId xmlns:p14="http://schemas.microsoft.com/office/powerpoint/2010/main" val="350170617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43">
                                            <p:txEl>
                                              <p:pRg st="0" end="0"/>
                                            </p:txEl>
                                          </p:spTgt>
                                        </p:tgtEl>
                                        <p:attrNameLst>
                                          <p:attrName>style.visibility</p:attrName>
                                        </p:attrNameLst>
                                      </p:cBhvr>
                                      <p:to>
                                        <p:strVal val="visible"/>
                                      </p:to>
                                    </p:set>
                                    <p:anim calcmode="lin" valueType="num">
                                      <p:cBhvr additive="base">
                                        <p:cTn id="7" dur="500" fill="hold"/>
                                        <p:tgtEl>
                                          <p:spTgt spid="266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266255"/>
                                        </p:tgtEl>
                                        <p:attrNameLst>
                                          <p:attrName>style.visibility</p:attrName>
                                        </p:attrNameLst>
                                      </p:cBhvr>
                                      <p:to>
                                        <p:strVal val="visible"/>
                                      </p:to>
                                    </p:set>
                                    <p:anim calcmode="lin" valueType="num">
                                      <p:cBhvr>
                                        <p:cTn id="13" dur="500" fill="hold"/>
                                        <p:tgtEl>
                                          <p:spTgt spid="266255"/>
                                        </p:tgtEl>
                                        <p:attrNameLst>
                                          <p:attrName>ppt_w</p:attrName>
                                        </p:attrNameLst>
                                      </p:cBhvr>
                                      <p:tavLst>
                                        <p:tav tm="0">
                                          <p:val>
                                            <p:fltVal val="0"/>
                                          </p:val>
                                        </p:tav>
                                        <p:tav tm="100000">
                                          <p:val>
                                            <p:strVal val="#ppt_w"/>
                                          </p:val>
                                        </p:tav>
                                      </p:tavLst>
                                    </p:anim>
                                    <p:anim calcmode="lin" valueType="num">
                                      <p:cBhvr>
                                        <p:cTn id="14" dur="500" fill="hold"/>
                                        <p:tgtEl>
                                          <p:spTgt spid="266255"/>
                                        </p:tgtEl>
                                        <p:attrNameLst>
                                          <p:attrName>ppt_h</p:attrName>
                                        </p:attrNameLst>
                                      </p:cBhvr>
                                      <p:tavLst>
                                        <p:tav tm="0">
                                          <p:val>
                                            <p:fltVal val="0"/>
                                          </p:val>
                                        </p:tav>
                                        <p:tav tm="100000">
                                          <p:val>
                                            <p:strVal val="#ppt_h"/>
                                          </p:val>
                                        </p:tav>
                                      </p:tavLst>
                                    </p:anim>
                                    <p:anim calcmode="lin" valueType="num">
                                      <p:cBhvr>
                                        <p:cTn id="15" dur="500" fill="hold"/>
                                        <p:tgtEl>
                                          <p:spTgt spid="266255"/>
                                        </p:tgtEl>
                                        <p:attrNameLst>
                                          <p:attrName>style.rotation</p:attrName>
                                        </p:attrNameLst>
                                      </p:cBhvr>
                                      <p:tavLst>
                                        <p:tav tm="0">
                                          <p:val>
                                            <p:fltVal val="360"/>
                                          </p:val>
                                        </p:tav>
                                        <p:tav tm="100000">
                                          <p:val>
                                            <p:fltVal val="0"/>
                                          </p:val>
                                        </p:tav>
                                      </p:tavLst>
                                    </p:anim>
                                    <p:animEffect transition="in" filter="fade">
                                      <p:cBhvr>
                                        <p:cTn id="16" dur="500"/>
                                        <p:tgtEl>
                                          <p:spTgt spid="26625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1+#ppt_w/2"/>
                                          </p:val>
                                        </p:tav>
                                        <p:tav tm="100000">
                                          <p:val>
                                            <p:strVal val="#ppt_x"/>
                                          </p:val>
                                        </p:tav>
                                      </p:tavLst>
                                    </p:anim>
                                    <p:anim calcmode="lin" valueType="num">
                                      <p:cBhvr additive="base">
                                        <p:cTn id="22"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3" grpId="0" build="p" bldLvl="4" autoUpdateAnimBg="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72" name="Rectangle 8"/>
          <p:cNvSpPr>
            <a:spLocks noChangeArrowheads="1"/>
          </p:cNvSpPr>
          <p:nvPr/>
        </p:nvSpPr>
        <p:spPr bwMode="auto">
          <a:xfrm>
            <a:off x="0" y="2166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67273" name="Rectangle 9"/>
          <p:cNvSpPr>
            <a:spLocks noChangeArrowheads="1"/>
          </p:cNvSpPr>
          <p:nvPr/>
        </p:nvSpPr>
        <p:spPr bwMode="auto">
          <a:xfrm>
            <a:off x="0" y="1895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67296" name="Rectangle 32"/>
          <p:cNvSpPr>
            <a:spLocks noChangeArrowheads="1"/>
          </p:cNvSpPr>
          <p:nvPr/>
        </p:nvSpPr>
        <p:spPr bwMode="auto">
          <a:xfrm>
            <a:off x="-4545013" y="1049338"/>
            <a:ext cx="9144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67308" name="Rectangle 44"/>
          <p:cNvSpPr>
            <a:spLocks noChangeArrowheads="1"/>
          </p:cNvSpPr>
          <p:nvPr/>
        </p:nvSpPr>
        <p:spPr bwMode="auto">
          <a:xfrm>
            <a:off x="611188" y="1930588"/>
            <a:ext cx="806450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GB" sz="1600" dirty="0">
                <a:effectLst/>
              </a:rPr>
              <a:t>The main objective of the programme is to bring together expert staff from different universities </a:t>
            </a:r>
            <a:r>
              <a:rPr lang="en-GB" sz="1600" dirty="0" smtClean="0">
                <a:effectLst/>
              </a:rPr>
              <a:t>(12) </a:t>
            </a:r>
            <a:r>
              <a:rPr lang="en-GB" sz="1600" dirty="0">
                <a:effectLst/>
              </a:rPr>
              <a:t>across Europe, and </a:t>
            </a:r>
            <a:r>
              <a:rPr lang="en-GB" sz="1600" dirty="0" smtClean="0">
                <a:effectLst/>
              </a:rPr>
              <a:t> </a:t>
            </a:r>
            <a:r>
              <a:rPr lang="en-GB" sz="1600" dirty="0">
                <a:effectLst/>
              </a:rPr>
              <a:t>commercial software </a:t>
            </a:r>
            <a:r>
              <a:rPr lang="en-GB" sz="1600" dirty="0" smtClean="0">
                <a:effectLst/>
              </a:rPr>
              <a:t>firms, </a:t>
            </a:r>
            <a:r>
              <a:rPr lang="en-GB" sz="1600" dirty="0">
                <a:effectLst/>
              </a:rPr>
              <a:t>to contribute to an intensive course in Performance Analysis of Sport (PAS) – 2 modules at Level 3, undergraduate (equivalent to 20 CATS each in the UK, or 10 ECTS each in Europe). The staff from the </a:t>
            </a:r>
            <a:r>
              <a:rPr lang="en-GB" sz="1600" dirty="0" smtClean="0">
                <a:effectLst/>
              </a:rPr>
              <a:t>SME’s </a:t>
            </a:r>
            <a:r>
              <a:rPr lang="en-GB" sz="1600" dirty="0">
                <a:effectLst/>
              </a:rPr>
              <a:t>will contribute a pragmatic practical approach that will complement the academic delivery of the Universities’ staff. All will learn from each other and will be able to use these materials and resources when they return home, to improve their own courses. </a:t>
            </a:r>
          </a:p>
          <a:p>
            <a:pPr algn="l"/>
            <a:endParaRPr lang="en-GB" sz="1600" dirty="0">
              <a:effectLst/>
            </a:endParaRPr>
          </a:p>
          <a:p>
            <a:pPr algn="l"/>
            <a:endParaRPr lang="en-GB" sz="1600" dirty="0">
              <a:effectLst/>
            </a:endParaRPr>
          </a:p>
          <a:p>
            <a:pPr algn="l"/>
            <a:endParaRPr lang="en-GB" sz="1600" dirty="0">
              <a:effectLst/>
            </a:endParaRPr>
          </a:p>
          <a:p>
            <a:pPr algn="l"/>
            <a:endParaRPr lang="en-GB" sz="1600" dirty="0">
              <a:effectLst/>
            </a:endParaRPr>
          </a:p>
          <a:p>
            <a:pPr algn="l"/>
            <a:endParaRPr lang="en-GB" sz="1600" dirty="0">
              <a:effectLst/>
            </a:endParaRPr>
          </a:p>
          <a:p>
            <a:pPr algn="l"/>
            <a:endParaRPr lang="en-GB" sz="1600" dirty="0">
              <a:effectLst/>
            </a:endParaRPr>
          </a:p>
          <a:p>
            <a:pPr algn="l"/>
            <a:endParaRPr lang="en-GB" sz="1600" dirty="0">
              <a:effectLst/>
            </a:endParaRPr>
          </a:p>
          <a:p>
            <a:pPr algn="l"/>
            <a:r>
              <a:rPr lang="en-GB" sz="1600" dirty="0">
                <a:effectLst/>
              </a:rPr>
              <a:t>The students (</a:t>
            </a:r>
            <a:r>
              <a:rPr lang="en-GB" sz="1600" dirty="0" smtClean="0">
                <a:effectLst/>
              </a:rPr>
              <a:t>N=60 </a:t>
            </a:r>
            <a:r>
              <a:rPr lang="en-GB" sz="1600" dirty="0">
                <a:effectLst/>
              </a:rPr>
              <a:t>max) on the course will be recruited through the INSHS network and will have qualifications in sport (either 1 or 2 years of a degree or coaching qualifications), and are looking to increase their knowledge of analysis and feedback, perhaps with a view to applying for an MSc in PAS.</a:t>
            </a:r>
            <a:r>
              <a:rPr lang="en-US" sz="1600" dirty="0">
                <a:effectLst>
                  <a:outerShdw blurRad="38100" dist="38100" dir="2700000" algn="tl">
                    <a:srgbClr val="000000"/>
                  </a:outerShdw>
                </a:effectLst>
              </a:rPr>
              <a:t> </a:t>
            </a:r>
          </a:p>
        </p:txBody>
      </p:sp>
      <p:sp>
        <p:nvSpPr>
          <p:cNvPr id="267309" name="Text Box 45"/>
          <p:cNvSpPr txBox="1">
            <a:spLocks noChangeArrowheads="1"/>
          </p:cNvSpPr>
          <p:nvPr/>
        </p:nvSpPr>
        <p:spPr bwMode="auto">
          <a:xfrm>
            <a:off x="899865" y="836613"/>
            <a:ext cx="324008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spcBef>
                <a:spcPct val="50000"/>
              </a:spcBef>
              <a:buFont typeface="Arial" pitchFamily="34" charset="0"/>
              <a:buChar char="•"/>
            </a:pPr>
            <a:r>
              <a:rPr lang="en-US" sz="2800" b="1" dirty="0">
                <a:effectLst>
                  <a:outerShdw blurRad="38100" dist="38100" dir="2700000" algn="tl">
                    <a:srgbClr val="000000"/>
                  </a:outerShdw>
                </a:effectLst>
              </a:rPr>
              <a:t>   Aims</a:t>
            </a:r>
          </a:p>
        </p:txBody>
      </p:sp>
      <p:pic>
        <p:nvPicPr>
          <p:cNvPr id="267310" name="Picture 46" descr="Cartoon-PLease check 0'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3789363"/>
            <a:ext cx="1944688" cy="1306512"/>
          </a:xfrm>
          <a:prstGeom prst="rect">
            <a:avLst/>
          </a:prstGeom>
          <a:noFill/>
          <a:extLst>
            <a:ext uri="{909E8E84-426E-40DD-AFC4-6F175D3DCCD1}">
              <a14:hiddenFill xmlns:a14="http://schemas.microsoft.com/office/drawing/2010/main">
                <a:solidFill>
                  <a:srgbClr val="FFFFFF"/>
                </a:solidFill>
              </a14:hiddenFill>
            </a:ext>
          </a:extLst>
        </p:spPr>
      </p:pic>
      <p:pic>
        <p:nvPicPr>
          <p:cNvPr id="267311" name="Picture 47" descr="Cartoon-PLease check 0'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15" y="0"/>
            <a:ext cx="9144000" cy="6884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40949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xit" presetSubtype="544" fill="hold" nodeType="clickEffect">
                                  <p:stCondLst>
                                    <p:cond delay="0"/>
                                  </p:stCondLst>
                                  <p:childTnLst>
                                    <p:anim calcmode="lin" valueType="num">
                                      <p:cBhvr>
                                        <p:cTn id="6" dur="500"/>
                                        <p:tgtEl>
                                          <p:spTgt spid="267311"/>
                                        </p:tgtEl>
                                        <p:attrNameLst>
                                          <p:attrName>ppt_w</p:attrName>
                                        </p:attrNameLst>
                                      </p:cBhvr>
                                      <p:tavLst>
                                        <p:tav tm="0">
                                          <p:val>
                                            <p:strVal val="ppt_w"/>
                                          </p:val>
                                        </p:tav>
                                        <p:tav tm="100000">
                                          <p:val>
                                            <p:fltVal val="0"/>
                                          </p:val>
                                        </p:tav>
                                      </p:tavLst>
                                    </p:anim>
                                    <p:anim calcmode="lin" valueType="num">
                                      <p:cBhvr>
                                        <p:cTn id="7" dur="500"/>
                                        <p:tgtEl>
                                          <p:spTgt spid="267311"/>
                                        </p:tgtEl>
                                        <p:attrNameLst>
                                          <p:attrName>ppt_h</p:attrName>
                                        </p:attrNameLst>
                                      </p:cBhvr>
                                      <p:tavLst>
                                        <p:tav tm="0">
                                          <p:val>
                                            <p:strVal val="ppt_h"/>
                                          </p:val>
                                        </p:tav>
                                        <p:tav tm="100000">
                                          <p:val>
                                            <p:fltVal val="0"/>
                                          </p:val>
                                        </p:tav>
                                      </p:tavLst>
                                    </p:anim>
                                    <p:anim calcmode="lin" valueType="num">
                                      <p:cBhvr>
                                        <p:cTn id="8" dur="500"/>
                                        <p:tgtEl>
                                          <p:spTgt spid="267311"/>
                                        </p:tgtEl>
                                        <p:attrNameLst>
                                          <p:attrName>ppt_x</p:attrName>
                                        </p:attrNameLst>
                                      </p:cBhvr>
                                      <p:tavLst>
                                        <p:tav tm="0">
                                          <p:val>
                                            <p:strVal val="ppt_x"/>
                                          </p:val>
                                        </p:tav>
                                        <p:tav tm="100000">
                                          <p:val>
                                            <p:fltVal val="0.5"/>
                                          </p:val>
                                        </p:tav>
                                      </p:tavLst>
                                    </p:anim>
                                    <p:anim calcmode="lin" valueType="num">
                                      <p:cBhvr>
                                        <p:cTn id="9" dur="500"/>
                                        <p:tgtEl>
                                          <p:spTgt spid="267311"/>
                                        </p:tgtEl>
                                        <p:attrNameLst>
                                          <p:attrName>ppt_y</p:attrName>
                                        </p:attrNameLst>
                                      </p:cBhvr>
                                      <p:tavLst>
                                        <p:tav tm="0">
                                          <p:val>
                                            <p:strVal val="ppt_y"/>
                                          </p:val>
                                        </p:tav>
                                        <p:tav tm="100000">
                                          <p:val>
                                            <p:fltVal val="0.5"/>
                                          </p:val>
                                        </p:tav>
                                      </p:tavLst>
                                    </p:anim>
                                    <p:set>
                                      <p:cBhvr>
                                        <p:cTn id="10" dur="1" fill="hold">
                                          <p:stCondLst>
                                            <p:cond delay="499"/>
                                          </p:stCondLst>
                                        </p:cTn>
                                        <p:tgtEl>
                                          <p:spTgt spid="267311"/>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67308">
                                            <p:txEl>
                                              <p:pRg st="0" end="0"/>
                                            </p:txEl>
                                          </p:spTgt>
                                        </p:tgtEl>
                                        <p:attrNameLst>
                                          <p:attrName>style.visibility</p:attrName>
                                        </p:attrNameLst>
                                      </p:cBhvr>
                                      <p:to>
                                        <p:strVal val="visible"/>
                                      </p:to>
                                    </p:set>
                                    <p:anim calcmode="lin" valueType="num">
                                      <p:cBhvr additive="base">
                                        <p:cTn id="15" dur="1000" fill="hold"/>
                                        <p:tgtEl>
                                          <p:spTgt spid="267308">
                                            <p:txEl>
                                              <p:pRg st="0" end="0"/>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26730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67308">
                                            <p:txEl>
                                              <p:pRg st="8" end="8"/>
                                            </p:txEl>
                                          </p:spTgt>
                                        </p:tgtEl>
                                        <p:attrNameLst>
                                          <p:attrName>style.visibility</p:attrName>
                                        </p:attrNameLst>
                                      </p:cBhvr>
                                      <p:to>
                                        <p:strVal val="visible"/>
                                      </p:to>
                                    </p:set>
                                    <p:anim calcmode="lin" valueType="num">
                                      <p:cBhvr additive="base">
                                        <p:cTn id="21" dur="1000" fill="hold"/>
                                        <p:tgtEl>
                                          <p:spTgt spid="267308">
                                            <p:txEl>
                                              <p:pRg st="8" end="8"/>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26730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30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9" name="Rectangle 3"/>
          <p:cNvSpPr>
            <a:spLocks noChangeArrowheads="1"/>
          </p:cNvSpPr>
          <p:nvPr/>
        </p:nvSpPr>
        <p:spPr bwMode="auto">
          <a:xfrm>
            <a:off x="0" y="19822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85701" name="Rectangle 5"/>
          <p:cNvSpPr>
            <a:spLocks noChangeArrowheads="1"/>
          </p:cNvSpPr>
          <p:nvPr/>
        </p:nvSpPr>
        <p:spPr bwMode="auto">
          <a:xfrm>
            <a:off x="-4545013" y="1049338"/>
            <a:ext cx="9144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85857" name="Group 161"/>
          <p:cNvGraphicFramePr>
            <a:graphicFrameLocks noGrp="1"/>
          </p:cNvGraphicFramePr>
          <p:nvPr>
            <p:extLst>
              <p:ext uri="{D42A27DB-BD31-4B8C-83A1-F6EECF244321}">
                <p14:modId xmlns:p14="http://schemas.microsoft.com/office/powerpoint/2010/main" val="2499200166"/>
              </p:ext>
            </p:extLst>
          </p:nvPr>
        </p:nvGraphicFramePr>
        <p:xfrm>
          <a:off x="1524000" y="2240690"/>
          <a:ext cx="6096000" cy="4541110"/>
        </p:xfrm>
        <a:graphic>
          <a:graphicData uri="http://schemas.openxmlformats.org/drawingml/2006/table">
            <a:tbl>
              <a:tblPr/>
              <a:tblGrid>
                <a:gridCol w="3048000"/>
                <a:gridCol w="3048000"/>
              </a:tblGrid>
              <a:tr h="3017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rPr>
                        <a:t>UNIVERSITY OF MIDDLESEX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Profs. Mike Hughes &amp; </a:t>
                      </a:r>
                      <a:r>
                        <a:rPr kumimoji="0" lang="en-US" sz="1400" b="0" i="0" u="none" strike="noStrike" cap="none" normalizeH="0" baseline="0" dirty="0" err="1" smtClean="0">
                          <a:ln>
                            <a:noFill/>
                          </a:ln>
                          <a:solidFill>
                            <a:schemeClr val="tx1"/>
                          </a:solidFill>
                          <a:effectLst/>
                          <a:latin typeface="+mn-lt"/>
                        </a:rPr>
                        <a:t>Nic</a:t>
                      </a:r>
                      <a:r>
                        <a:rPr kumimoji="0" lang="en-US" sz="1400" b="0" i="0" u="none" strike="noStrike" cap="none" normalizeH="0" baseline="0" dirty="0" smtClean="0">
                          <a:ln>
                            <a:noFill/>
                          </a:ln>
                          <a:solidFill>
                            <a:schemeClr val="tx1"/>
                          </a:solidFill>
                          <a:effectLst/>
                          <a:latin typeface="+mn-lt"/>
                        </a:rPr>
                        <a:t> James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289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mn-lt"/>
                        </a:rPr>
                        <a:t>UNIVERSITY OF WEST HUNGARY, SAVARIA CAMPUS– </a:t>
                      </a:r>
                      <a:endParaRPr kumimoji="0" lang="en-US" sz="1400" b="1" i="0" u="none" strike="noStrike" cap="none" normalizeH="0" baseline="0" dirty="0" smtClean="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Dr. </a:t>
                      </a:r>
                      <a:r>
                        <a:rPr kumimoji="0" lang="en-US" sz="1400" b="0" i="0" u="none" strike="noStrike" cap="none" normalizeH="0" baseline="0" dirty="0" err="1" smtClean="0">
                          <a:ln>
                            <a:noFill/>
                          </a:ln>
                          <a:solidFill>
                            <a:schemeClr val="tx1"/>
                          </a:solidFill>
                          <a:effectLst/>
                          <a:latin typeface="+mn-lt"/>
                        </a:rPr>
                        <a:t>Henriette</a:t>
                      </a:r>
                      <a:r>
                        <a:rPr kumimoji="0" lang="en-US" sz="1400" b="0" i="0" u="none" strike="noStrike" cap="none" normalizeH="0" baseline="0" dirty="0" smtClean="0">
                          <a:ln>
                            <a:noFill/>
                          </a:ln>
                          <a:solidFill>
                            <a:schemeClr val="tx1"/>
                          </a:solidFill>
                          <a:effectLst/>
                          <a:latin typeface="+mn-lt"/>
                        </a:rPr>
                        <a:t> </a:t>
                      </a:r>
                      <a:r>
                        <a:rPr kumimoji="0" lang="en-US" sz="1400" b="0" i="0" u="none" strike="noStrike" cap="none" normalizeH="0" baseline="0" dirty="0" err="1" smtClean="0">
                          <a:ln>
                            <a:noFill/>
                          </a:ln>
                          <a:solidFill>
                            <a:schemeClr val="tx1"/>
                          </a:solidFill>
                          <a:effectLst/>
                          <a:latin typeface="+mn-lt"/>
                        </a:rPr>
                        <a:t>Dancs</a:t>
                      </a:r>
                      <a:endParaRPr kumimoji="0" lang="en-US" sz="14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3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mn-lt"/>
                        </a:rPr>
                        <a:t>UNIVERSITY OF </a:t>
                      </a:r>
                      <a:r>
                        <a:rPr kumimoji="0" lang="en-GB" sz="1400" b="1" i="0" u="none" strike="noStrike" cap="none" normalizeH="0" baseline="0" dirty="0" smtClean="0">
                          <a:ln>
                            <a:noFill/>
                          </a:ln>
                          <a:solidFill>
                            <a:schemeClr val="tx1"/>
                          </a:solidFill>
                          <a:effectLst/>
                          <a:latin typeface="+mn-lt"/>
                        </a:rPr>
                        <a:t>LJUBLJANA</a:t>
                      </a:r>
                      <a:endParaRPr kumimoji="0" lang="en-GB" sz="1400" b="1" i="0" u="none" strike="noStrike" cap="none" normalizeH="0" baseline="0" dirty="0" smtClean="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Dr. </a:t>
                      </a:r>
                      <a:r>
                        <a:rPr kumimoji="0" lang="en-US" sz="1400" b="0" i="0" u="none" strike="noStrike" cap="none" normalizeH="0" baseline="0" dirty="0" err="1" smtClean="0">
                          <a:ln>
                            <a:noFill/>
                          </a:ln>
                          <a:solidFill>
                            <a:schemeClr val="tx1"/>
                          </a:solidFill>
                          <a:effectLst/>
                          <a:latin typeface="+mn-lt"/>
                        </a:rPr>
                        <a:t>Goran</a:t>
                      </a:r>
                      <a:r>
                        <a:rPr kumimoji="0" lang="en-US" sz="1400" b="0" i="0" u="none" strike="noStrike" cap="none" normalizeH="0" baseline="0" dirty="0" smtClean="0">
                          <a:ln>
                            <a:noFill/>
                          </a:ln>
                          <a:solidFill>
                            <a:schemeClr val="tx1"/>
                          </a:solidFill>
                          <a:effectLst/>
                          <a:latin typeface="+mn-lt"/>
                        </a:rPr>
                        <a:t> </a:t>
                      </a:r>
                      <a:r>
                        <a:rPr kumimoji="0" lang="en-US" sz="1400" b="0" i="0" u="none" strike="noStrike" cap="none" normalizeH="0" baseline="0" dirty="0" err="1" smtClean="0">
                          <a:ln>
                            <a:noFill/>
                          </a:ln>
                          <a:solidFill>
                            <a:schemeClr val="tx1"/>
                          </a:solidFill>
                          <a:effectLst/>
                          <a:latin typeface="+mn-lt"/>
                        </a:rPr>
                        <a:t>Vuckovic</a:t>
                      </a:r>
                      <a:endParaRPr kumimoji="0" lang="en-US" sz="14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17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chemeClr val="tx1"/>
                          </a:solidFill>
                          <a:effectLst/>
                          <a:latin typeface="+mn-lt"/>
                        </a:rPr>
                        <a:t>OTTO VON OTTO-UNIVERSITAT</a:t>
                      </a:r>
                      <a:endParaRPr kumimoji="0" lang="en-US" sz="1400" b="1" i="0" u="none" strike="noStrike" cap="none" normalizeH="0" baseline="0" dirty="0" smtClean="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mn-lt"/>
                        </a:rPr>
                        <a:t>Prof. Anita Hoekelmann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17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400" b="1" i="0" u="none" strike="noStrike" cap="none" normalizeH="0" baseline="0" smtClean="0">
                          <a:ln>
                            <a:noFill/>
                          </a:ln>
                          <a:solidFill>
                            <a:schemeClr val="tx1"/>
                          </a:solidFill>
                          <a:effectLst/>
                          <a:latin typeface="+mn-lt"/>
                        </a:rPr>
                        <a:t>NTU, NOTTINGHAM</a:t>
                      </a:r>
                      <a:endParaRPr kumimoji="0" lang="en-US" sz="1400" b="1" i="0" u="none" strike="noStrike" cap="none" normalizeH="0" baseline="0" smtClean="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mn-lt"/>
                        </a:rPr>
                        <a:t>Athalie</a:t>
                      </a:r>
                      <a:r>
                        <a:rPr kumimoji="0" lang="en-US" sz="1400" b="0" i="0" u="none" strike="noStrike" cap="none" normalizeH="0" baseline="0" dirty="0" smtClean="0">
                          <a:ln>
                            <a:noFill/>
                          </a:ln>
                          <a:solidFill>
                            <a:schemeClr val="tx1"/>
                          </a:solidFill>
                          <a:effectLst/>
                          <a:latin typeface="+mn-lt"/>
                        </a:rPr>
                        <a:t> Redwood-Brown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17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400" b="1" i="0" u="none" strike="noStrike" cap="none" normalizeH="0" baseline="0" smtClean="0">
                          <a:ln>
                            <a:noFill/>
                          </a:ln>
                          <a:solidFill>
                            <a:schemeClr val="tx1"/>
                          </a:solidFill>
                          <a:effectLst/>
                          <a:latin typeface="+mn-lt"/>
                        </a:rPr>
                        <a:t>UNIVERSITY OF VALENCIA</a:t>
                      </a:r>
                      <a:endParaRPr kumimoji="0" lang="en-US" sz="1400" b="1" i="0" u="none" strike="noStrike" cap="none" normalizeH="0" baseline="0" smtClean="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mn-lt"/>
                        </a:rPr>
                        <a:t>Prof. Jose Guzman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17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400" b="1" i="0" u="none" strike="noStrike" cap="none" normalizeH="0" baseline="0" smtClean="0">
                          <a:ln>
                            <a:noFill/>
                          </a:ln>
                          <a:solidFill>
                            <a:schemeClr val="tx1"/>
                          </a:solidFill>
                          <a:effectLst/>
                          <a:latin typeface="+mn-lt"/>
                        </a:rPr>
                        <a:t>UNIVERSITY OF ZAGREB</a:t>
                      </a:r>
                      <a:endParaRPr kumimoji="0" lang="en-US" sz="1400" b="1" i="0" u="none" strike="noStrike" cap="none" normalizeH="0" baseline="0" smtClean="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mn-lt"/>
                        </a:rPr>
                        <a:t>Dr. Goran Sporis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17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400" b="1" i="0" u="none" strike="noStrike" cap="none" normalizeH="0" baseline="0" smtClean="0">
                          <a:ln>
                            <a:noFill/>
                          </a:ln>
                          <a:solidFill>
                            <a:schemeClr val="tx1"/>
                          </a:solidFill>
                          <a:effectLst/>
                          <a:latin typeface="+mn-lt"/>
                        </a:rPr>
                        <a:t>UNIVERSITAT D'ALACANT</a:t>
                      </a:r>
                      <a:endParaRPr kumimoji="0" lang="en-US" sz="1400" b="1" i="0" u="none" strike="noStrike" cap="none" normalizeH="0" baseline="0" smtClean="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Prof. Jose Turpin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17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chemeClr val="tx1"/>
                          </a:solidFill>
                          <a:effectLst/>
                          <a:latin typeface="+mn-lt"/>
                        </a:rPr>
                        <a:t>UNIVERSITY OF </a:t>
                      </a:r>
                      <a:r>
                        <a:rPr kumimoji="0" lang="en-GB" sz="1400" b="1" i="0" u="none" strike="noStrike" cap="none" normalizeH="0" baseline="0" dirty="0" smtClean="0">
                          <a:ln>
                            <a:noFill/>
                          </a:ln>
                          <a:solidFill>
                            <a:schemeClr val="tx1"/>
                          </a:solidFill>
                          <a:effectLst/>
                          <a:latin typeface="+mn-lt"/>
                        </a:rPr>
                        <a:t>CHICHESTER</a:t>
                      </a:r>
                      <a:endParaRPr kumimoji="0" lang="en-US" sz="1400" b="1" i="0" u="none" strike="noStrike" cap="none" normalizeH="0" baseline="0" dirty="0" smtClean="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Dr. </a:t>
                      </a:r>
                      <a:r>
                        <a:rPr kumimoji="0" lang="en-US" sz="1400" b="0" i="0" u="none" strike="noStrike" cap="none" normalizeH="0" baseline="0" dirty="0" smtClean="0">
                          <a:ln>
                            <a:noFill/>
                          </a:ln>
                          <a:solidFill>
                            <a:schemeClr val="tx1"/>
                          </a:solidFill>
                          <a:effectLst/>
                          <a:latin typeface="+mn-lt"/>
                        </a:rPr>
                        <a:t>Matt Robins</a:t>
                      </a:r>
                      <a:endParaRPr kumimoji="0" lang="en-US" sz="14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1700">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1400" b="1" i="0" u="none" strike="noStrike" cap="none" normalizeH="0" baseline="0" dirty="0" smtClean="0">
                          <a:ln>
                            <a:noFill/>
                          </a:ln>
                          <a:solidFill>
                            <a:schemeClr val="tx1"/>
                          </a:solidFill>
                          <a:effectLst/>
                          <a:latin typeface="+mn-lt"/>
                        </a:rPr>
                        <a:t>UNIVERSITY OF TALINN</a:t>
                      </a:r>
                      <a:endParaRPr kumimoji="0" lang="en-US" sz="1400" b="1" i="0" u="none" strike="noStrike" cap="none" normalizeH="0" baseline="0" dirty="0" smtClean="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mn-lt"/>
                        </a:rPr>
                        <a:t>Dr. Boris </a:t>
                      </a:r>
                      <a:r>
                        <a:rPr kumimoji="0" lang="en-US" sz="1400" b="0" i="0" u="none" strike="noStrike" cap="none" normalizeH="0" baseline="0" dirty="0" err="1" smtClean="0">
                          <a:ln>
                            <a:noFill/>
                          </a:ln>
                          <a:solidFill>
                            <a:schemeClr val="tx1"/>
                          </a:solidFill>
                          <a:effectLst/>
                          <a:latin typeface="+mn-lt"/>
                        </a:rPr>
                        <a:t>Bazanov</a:t>
                      </a:r>
                      <a:endParaRPr kumimoji="0" lang="en-US" sz="14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17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rPr>
                        <a:t>UNIVERSITY OF WORCESTER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Prof. Derek Peters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17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rPr>
                        <a:t>UNIVERSITY OF CHESTER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Dr. Paul </a:t>
                      </a:r>
                      <a:r>
                        <a:rPr kumimoji="0" lang="en-US" sz="1400" b="0" i="0" u="none" strike="noStrike" cap="none" normalizeH="0" baseline="0" dirty="0" err="1" smtClean="0">
                          <a:ln>
                            <a:noFill/>
                          </a:ln>
                          <a:solidFill>
                            <a:schemeClr val="tx1"/>
                          </a:solidFill>
                          <a:effectLst/>
                          <a:latin typeface="+mn-lt"/>
                        </a:rPr>
                        <a:t>Worsfield</a:t>
                      </a:r>
                      <a:endParaRPr kumimoji="0" lang="en-US" sz="14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17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rPr>
                        <a:t>SME - SPORTSCODE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Christophe </a:t>
                      </a:r>
                      <a:r>
                        <a:rPr kumimoji="0" lang="en-US" sz="1400" b="0" i="0" u="none" strike="noStrike" cap="none" normalizeH="0" baseline="0" dirty="0" err="1" smtClean="0">
                          <a:ln>
                            <a:noFill/>
                          </a:ln>
                          <a:solidFill>
                            <a:schemeClr val="tx1"/>
                          </a:solidFill>
                          <a:effectLst/>
                          <a:latin typeface="+mn-lt"/>
                        </a:rPr>
                        <a:t>Duschesne</a:t>
                      </a:r>
                      <a:endParaRPr kumimoji="0" lang="en-US" sz="14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17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mn-lt"/>
                        </a:rPr>
                        <a:t>SME - FOCUS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Ian Donnelly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TextBox 1"/>
          <p:cNvSpPr txBox="1"/>
          <p:nvPr/>
        </p:nvSpPr>
        <p:spPr>
          <a:xfrm>
            <a:off x="457200" y="1764268"/>
            <a:ext cx="7931224" cy="369332"/>
          </a:xfrm>
          <a:prstGeom prst="rect">
            <a:avLst/>
          </a:prstGeom>
          <a:noFill/>
        </p:spPr>
        <p:txBody>
          <a:bodyPr wrap="square" rtlCol="0">
            <a:spAutoFit/>
          </a:bodyPr>
          <a:lstStyle/>
          <a:p>
            <a:r>
              <a:rPr lang="en-US" b="1" dirty="0" smtClean="0">
                <a:cs typeface="Times New Roman" pitchFamily="18" charset="0"/>
              </a:rPr>
              <a:t>UNIVERSITIES and COMPANIES TAKING </a:t>
            </a:r>
            <a:r>
              <a:rPr lang="en-US" b="1" dirty="0" smtClean="0">
                <a:cs typeface="Times New Roman" pitchFamily="18" charset="0"/>
              </a:rPr>
              <a:t>PART (at the moment)</a:t>
            </a:r>
            <a:endParaRPr lang="en-US" b="1" dirty="0">
              <a:cs typeface="Times New Roman" pitchFamily="18" charset="0"/>
            </a:endParaRPr>
          </a:p>
        </p:txBody>
      </p:sp>
      <p:sp>
        <p:nvSpPr>
          <p:cNvPr id="11" name="TextBox 2"/>
          <p:cNvSpPr txBox="1">
            <a:spLocks noChangeArrowheads="1"/>
          </p:cNvSpPr>
          <p:nvPr/>
        </p:nvSpPr>
        <p:spPr bwMode="auto">
          <a:xfrm>
            <a:off x="1835696" y="838200"/>
            <a:ext cx="5395387"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pPr>
            <a:r>
              <a:rPr lang="en-GB" altLang="zh-CN" sz="3600" b="1" dirty="0" smtClean="0"/>
              <a:t>PARCS</a:t>
            </a:r>
          </a:p>
          <a:p>
            <a:pPr algn="ctr">
              <a:buFontTx/>
              <a:buNone/>
            </a:pPr>
            <a:r>
              <a:rPr lang="en-GB" altLang="zh-CN" sz="1600" b="1" dirty="0" smtClean="0"/>
              <a:t>(Performance Analysis </a:t>
            </a:r>
            <a:r>
              <a:rPr lang="en-GB" altLang="zh-CN" sz="1600" b="1" dirty="0"/>
              <a:t>R</a:t>
            </a:r>
            <a:r>
              <a:rPr lang="en-GB" altLang="zh-CN" sz="1600" b="1" dirty="0" smtClean="0"/>
              <a:t>esearch and Consultancy in Sport)</a:t>
            </a:r>
            <a:endParaRPr lang="en-GB" altLang="zh-CN" sz="1600" b="1"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335808"/>
            <a:ext cx="1399728" cy="634544"/>
          </a:xfrm>
          <a:prstGeom prst="rect">
            <a:avLst/>
          </a:prstGeom>
        </p:spPr>
      </p:pic>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342735"/>
            <a:ext cx="1399728" cy="634544"/>
          </a:xfrm>
          <a:prstGeom prst="rect">
            <a:avLst/>
          </a:prstGeom>
        </p:spPr>
      </p:pic>
    </p:spTree>
    <p:extLst>
      <p:ext uri="{BB962C8B-B14F-4D97-AF65-F5344CB8AC3E}">
        <p14:creationId xmlns:p14="http://schemas.microsoft.com/office/powerpoint/2010/main" val="19206190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285857"/>
                                        </p:tgtEl>
                                        <p:attrNameLst>
                                          <p:attrName>style.visibility</p:attrName>
                                        </p:attrNameLst>
                                      </p:cBhvr>
                                      <p:to>
                                        <p:strVal val="visible"/>
                                      </p:to>
                                    </p:set>
                                    <p:anim calcmode="lin" valueType="num">
                                      <p:cBhvr>
                                        <p:cTn id="7" dur="2000" fill="hold"/>
                                        <p:tgtEl>
                                          <p:spTgt spid="285857"/>
                                        </p:tgtEl>
                                        <p:attrNameLst>
                                          <p:attrName>ppt_w</p:attrName>
                                        </p:attrNameLst>
                                      </p:cBhvr>
                                      <p:tavLst>
                                        <p:tav tm="0">
                                          <p:val>
                                            <p:fltVal val="0"/>
                                          </p:val>
                                        </p:tav>
                                        <p:tav tm="100000">
                                          <p:val>
                                            <p:strVal val="#ppt_w"/>
                                          </p:val>
                                        </p:tav>
                                      </p:tavLst>
                                    </p:anim>
                                    <p:anim calcmode="lin" valueType="num">
                                      <p:cBhvr>
                                        <p:cTn id="8" dur="2000" fill="hold"/>
                                        <p:tgtEl>
                                          <p:spTgt spid="285857"/>
                                        </p:tgtEl>
                                        <p:attrNameLst>
                                          <p:attrName>ppt_h</p:attrName>
                                        </p:attrNameLst>
                                      </p:cBhvr>
                                      <p:tavLst>
                                        <p:tav tm="0">
                                          <p:val>
                                            <p:fltVal val="0"/>
                                          </p:val>
                                        </p:tav>
                                        <p:tav tm="100000">
                                          <p:val>
                                            <p:strVal val="#ppt_h"/>
                                          </p:val>
                                        </p:tav>
                                      </p:tavLst>
                                    </p:anim>
                                    <p:anim calcmode="lin" valueType="num">
                                      <p:cBhvr>
                                        <p:cTn id="9" dur="2000" fill="hold"/>
                                        <p:tgtEl>
                                          <p:spTgt spid="285857"/>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28585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4" name="Text Box 6"/>
          <p:cNvSpPr txBox="1">
            <a:spLocks noChangeArrowheads="1"/>
          </p:cNvSpPr>
          <p:nvPr/>
        </p:nvSpPr>
        <p:spPr bwMode="auto">
          <a:xfrm>
            <a:off x="533400" y="1980129"/>
            <a:ext cx="130837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3200" dirty="0">
                <a:effectLst>
                  <a:outerShdw blurRad="38100" dist="38100" dir="2700000" algn="tl">
                    <a:srgbClr val="000000"/>
                  </a:outerShdw>
                </a:effectLst>
              </a:rPr>
              <a:t>Method</a:t>
            </a:r>
          </a:p>
        </p:txBody>
      </p:sp>
      <p:sp>
        <p:nvSpPr>
          <p:cNvPr id="268297" name="Text Box 9"/>
          <p:cNvSpPr txBox="1">
            <a:spLocks noChangeArrowheads="1"/>
          </p:cNvSpPr>
          <p:nvPr/>
        </p:nvSpPr>
        <p:spPr bwMode="auto">
          <a:xfrm>
            <a:off x="1046162" y="2636907"/>
            <a:ext cx="7488238"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Clr>
                <a:schemeClr val="hlink"/>
              </a:buClr>
              <a:buFont typeface="Wingdings" pitchFamily="2" charset="2"/>
              <a:buChar char="q"/>
            </a:pPr>
            <a:r>
              <a:rPr lang="en-GB" sz="2200" dirty="0">
                <a:effectLst>
                  <a:outerShdw blurRad="38100" dist="38100" dir="2700000" algn="tl">
                    <a:srgbClr val="000000"/>
                  </a:outerShdw>
                </a:effectLst>
              </a:rPr>
              <a:t>The partner universities will all contribute their respective expertise to the course, so the organisation of the modules, and the recruitment of potential students, will demand a high degree of multilateral cooperation between these </a:t>
            </a:r>
            <a:r>
              <a:rPr lang="en-GB" sz="2200" dirty="0" smtClean="0">
                <a:effectLst>
                  <a:outerShdw blurRad="38100" dist="38100" dir="2700000" algn="tl">
                    <a:srgbClr val="000000"/>
                  </a:outerShdw>
                </a:effectLst>
              </a:rPr>
              <a:t>12 </a:t>
            </a:r>
            <a:r>
              <a:rPr lang="en-GB" sz="2200" dirty="0">
                <a:effectLst>
                  <a:outerShdw blurRad="38100" dist="38100" dir="2700000" algn="tl">
                    <a:srgbClr val="000000"/>
                  </a:outerShdw>
                </a:effectLst>
              </a:rPr>
              <a:t>universities and the commercial enterprise. </a:t>
            </a:r>
          </a:p>
          <a:p>
            <a:pPr algn="l">
              <a:buClr>
                <a:schemeClr val="hlink"/>
              </a:buClr>
              <a:buFont typeface="Wingdings" pitchFamily="2" charset="2"/>
              <a:buChar char="q"/>
            </a:pPr>
            <a:endParaRPr lang="en-GB" sz="2200" dirty="0">
              <a:effectLst>
                <a:outerShdw blurRad="38100" dist="38100" dir="2700000" algn="tl">
                  <a:srgbClr val="000000"/>
                </a:outerShdw>
              </a:effectLst>
            </a:endParaRPr>
          </a:p>
          <a:p>
            <a:pPr algn="l">
              <a:buClr>
                <a:schemeClr val="hlink"/>
              </a:buClr>
              <a:buFont typeface="Wingdings" pitchFamily="2" charset="2"/>
              <a:buChar char="q"/>
            </a:pPr>
            <a:r>
              <a:rPr lang="en-GB" sz="2200" dirty="0">
                <a:effectLst>
                  <a:outerShdw blurRad="38100" dist="38100" dir="2700000" algn="tl">
                    <a:srgbClr val="000000"/>
                  </a:outerShdw>
                </a:effectLst>
              </a:rPr>
              <a:t>The software company staff will introduce their generic data collection and analysis software and demonstrate its use with digital video. All staff will learn from each other and will be able to use these materials and resources when they return home, to improve their own courses.</a:t>
            </a:r>
            <a:r>
              <a:rPr lang="en-US" sz="2200" dirty="0">
                <a:effectLst>
                  <a:outerShdw blurRad="38100" dist="38100" dir="2700000" algn="tl">
                    <a:srgbClr val="000000"/>
                  </a:outerShdw>
                </a:effectLst>
              </a:rPr>
              <a:t> </a:t>
            </a:r>
          </a:p>
        </p:txBody>
      </p:sp>
      <p:sp>
        <p:nvSpPr>
          <p:cNvPr id="8" name="TextBox 2"/>
          <p:cNvSpPr txBox="1">
            <a:spLocks noChangeArrowheads="1"/>
          </p:cNvSpPr>
          <p:nvPr/>
        </p:nvSpPr>
        <p:spPr bwMode="auto">
          <a:xfrm>
            <a:off x="1835696" y="838200"/>
            <a:ext cx="5395387"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pPr>
            <a:r>
              <a:rPr lang="en-GB" altLang="zh-CN" sz="3600" b="1" dirty="0" smtClean="0"/>
              <a:t>PARCS</a:t>
            </a:r>
          </a:p>
          <a:p>
            <a:pPr algn="ctr">
              <a:buFontTx/>
              <a:buNone/>
            </a:pPr>
            <a:r>
              <a:rPr lang="en-GB" altLang="zh-CN" sz="1600" b="1" dirty="0" smtClean="0"/>
              <a:t>(Performance Analysis </a:t>
            </a:r>
            <a:r>
              <a:rPr lang="en-GB" altLang="zh-CN" sz="1600" b="1" dirty="0"/>
              <a:t>R</a:t>
            </a:r>
            <a:r>
              <a:rPr lang="en-GB" altLang="zh-CN" sz="1600" b="1" dirty="0" smtClean="0"/>
              <a:t>esearch and Consultancy in Sport)</a:t>
            </a:r>
            <a:endParaRPr lang="en-GB" altLang="zh-CN" sz="1600" b="1"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335808"/>
            <a:ext cx="1399728" cy="634544"/>
          </a:xfrm>
          <a:prstGeom prst="rect">
            <a:avLst/>
          </a:prstGeom>
        </p:spPr>
      </p:pic>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342735"/>
            <a:ext cx="1399728" cy="634544"/>
          </a:xfrm>
          <a:prstGeom prst="rect">
            <a:avLst/>
          </a:prstGeom>
        </p:spPr>
      </p:pic>
    </p:spTree>
    <p:extLst>
      <p:ext uri="{BB962C8B-B14F-4D97-AF65-F5344CB8AC3E}">
        <p14:creationId xmlns:p14="http://schemas.microsoft.com/office/powerpoint/2010/main" val="157838905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68297">
                                            <p:txEl>
                                              <p:pRg st="0" end="0"/>
                                            </p:txEl>
                                          </p:spTgt>
                                        </p:tgtEl>
                                        <p:attrNameLst>
                                          <p:attrName>style.visibility</p:attrName>
                                        </p:attrNameLst>
                                      </p:cBhvr>
                                      <p:to>
                                        <p:strVal val="visible"/>
                                      </p:to>
                                    </p:set>
                                    <p:animEffect transition="in" filter="wipe(down)">
                                      <p:cBhvr>
                                        <p:cTn id="7" dur="580">
                                          <p:stCondLst>
                                            <p:cond delay="0"/>
                                          </p:stCondLst>
                                        </p:cTn>
                                        <p:tgtEl>
                                          <p:spTgt spid="268297">
                                            <p:txEl>
                                              <p:pRg st="0" end="0"/>
                                            </p:txEl>
                                          </p:spTgt>
                                        </p:tgtEl>
                                      </p:cBhvr>
                                    </p:animEffect>
                                    <p:anim calcmode="lin" valueType="num">
                                      <p:cBhvr>
                                        <p:cTn id="8" dur="1822" tmFilter="0,0; 0.14,0.36; 0.43,0.73; 0.71,0.91; 1.0,1.0">
                                          <p:stCondLst>
                                            <p:cond delay="0"/>
                                          </p:stCondLst>
                                        </p:cTn>
                                        <p:tgtEl>
                                          <p:spTgt spid="268297">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68297">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68297">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68297">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68297">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68297">
                                            <p:txEl>
                                              <p:pRg st="0" end="0"/>
                                            </p:txEl>
                                          </p:spTgt>
                                        </p:tgtEl>
                                      </p:cBhvr>
                                      <p:to x="100000" y="60000"/>
                                    </p:animScale>
                                    <p:animScale>
                                      <p:cBhvr>
                                        <p:cTn id="14" dur="166" decel="50000">
                                          <p:stCondLst>
                                            <p:cond delay="676"/>
                                          </p:stCondLst>
                                        </p:cTn>
                                        <p:tgtEl>
                                          <p:spTgt spid="268297">
                                            <p:txEl>
                                              <p:pRg st="0" end="0"/>
                                            </p:txEl>
                                          </p:spTgt>
                                        </p:tgtEl>
                                      </p:cBhvr>
                                      <p:to x="100000" y="100000"/>
                                    </p:animScale>
                                    <p:animScale>
                                      <p:cBhvr>
                                        <p:cTn id="15" dur="26">
                                          <p:stCondLst>
                                            <p:cond delay="1312"/>
                                          </p:stCondLst>
                                        </p:cTn>
                                        <p:tgtEl>
                                          <p:spTgt spid="268297">
                                            <p:txEl>
                                              <p:pRg st="0" end="0"/>
                                            </p:txEl>
                                          </p:spTgt>
                                        </p:tgtEl>
                                      </p:cBhvr>
                                      <p:to x="100000" y="80000"/>
                                    </p:animScale>
                                    <p:animScale>
                                      <p:cBhvr>
                                        <p:cTn id="16" dur="166" decel="50000">
                                          <p:stCondLst>
                                            <p:cond delay="1338"/>
                                          </p:stCondLst>
                                        </p:cTn>
                                        <p:tgtEl>
                                          <p:spTgt spid="268297">
                                            <p:txEl>
                                              <p:pRg st="0" end="0"/>
                                            </p:txEl>
                                          </p:spTgt>
                                        </p:tgtEl>
                                      </p:cBhvr>
                                      <p:to x="100000" y="100000"/>
                                    </p:animScale>
                                    <p:animScale>
                                      <p:cBhvr>
                                        <p:cTn id="17" dur="26">
                                          <p:stCondLst>
                                            <p:cond delay="1642"/>
                                          </p:stCondLst>
                                        </p:cTn>
                                        <p:tgtEl>
                                          <p:spTgt spid="268297">
                                            <p:txEl>
                                              <p:pRg st="0" end="0"/>
                                            </p:txEl>
                                          </p:spTgt>
                                        </p:tgtEl>
                                      </p:cBhvr>
                                      <p:to x="100000" y="90000"/>
                                    </p:animScale>
                                    <p:animScale>
                                      <p:cBhvr>
                                        <p:cTn id="18" dur="166" decel="50000">
                                          <p:stCondLst>
                                            <p:cond delay="1668"/>
                                          </p:stCondLst>
                                        </p:cTn>
                                        <p:tgtEl>
                                          <p:spTgt spid="268297">
                                            <p:txEl>
                                              <p:pRg st="0" end="0"/>
                                            </p:txEl>
                                          </p:spTgt>
                                        </p:tgtEl>
                                      </p:cBhvr>
                                      <p:to x="100000" y="100000"/>
                                    </p:animScale>
                                    <p:animScale>
                                      <p:cBhvr>
                                        <p:cTn id="19" dur="26">
                                          <p:stCondLst>
                                            <p:cond delay="1808"/>
                                          </p:stCondLst>
                                        </p:cTn>
                                        <p:tgtEl>
                                          <p:spTgt spid="268297">
                                            <p:txEl>
                                              <p:pRg st="0" end="0"/>
                                            </p:txEl>
                                          </p:spTgt>
                                        </p:tgtEl>
                                      </p:cBhvr>
                                      <p:to x="100000" y="95000"/>
                                    </p:animScale>
                                    <p:animScale>
                                      <p:cBhvr>
                                        <p:cTn id="20" dur="166" decel="50000">
                                          <p:stCondLst>
                                            <p:cond delay="1834"/>
                                          </p:stCondLst>
                                        </p:cTn>
                                        <p:tgtEl>
                                          <p:spTgt spid="268297">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68297">
                                            <p:txEl>
                                              <p:pRg st="2" end="2"/>
                                            </p:txEl>
                                          </p:spTgt>
                                        </p:tgtEl>
                                        <p:attrNameLst>
                                          <p:attrName>style.visibility</p:attrName>
                                        </p:attrNameLst>
                                      </p:cBhvr>
                                      <p:to>
                                        <p:strVal val="visible"/>
                                      </p:to>
                                    </p:set>
                                    <p:animEffect transition="in" filter="wipe(down)">
                                      <p:cBhvr>
                                        <p:cTn id="25" dur="580">
                                          <p:stCondLst>
                                            <p:cond delay="0"/>
                                          </p:stCondLst>
                                        </p:cTn>
                                        <p:tgtEl>
                                          <p:spTgt spid="268297">
                                            <p:txEl>
                                              <p:pRg st="2" end="2"/>
                                            </p:txEl>
                                          </p:spTgt>
                                        </p:tgtEl>
                                      </p:cBhvr>
                                    </p:animEffect>
                                    <p:anim calcmode="lin" valueType="num">
                                      <p:cBhvr>
                                        <p:cTn id="26" dur="1822" tmFilter="0,0; 0.14,0.36; 0.43,0.73; 0.71,0.91; 1.0,1.0">
                                          <p:stCondLst>
                                            <p:cond delay="0"/>
                                          </p:stCondLst>
                                        </p:cTn>
                                        <p:tgtEl>
                                          <p:spTgt spid="268297">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68297">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68297">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68297">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68297">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68297">
                                            <p:txEl>
                                              <p:pRg st="2" end="2"/>
                                            </p:txEl>
                                          </p:spTgt>
                                        </p:tgtEl>
                                      </p:cBhvr>
                                      <p:to x="100000" y="60000"/>
                                    </p:animScale>
                                    <p:animScale>
                                      <p:cBhvr>
                                        <p:cTn id="32" dur="166" decel="50000">
                                          <p:stCondLst>
                                            <p:cond delay="676"/>
                                          </p:stCondLst>
                                        </p:cTn>
                                        <p:tgtEl>
                                          <p:spTgt spid="268297">
                                            <p:txEl>
                                              <p:pRg st="2" end="2"/>
                                            </p:txEl>
                                          </p:spTgt>
                                        </p:tgtEl>
                                      </p:cBhvr>
                                      <p:to x="100000" y="100000"/>
                                    </p:animScale>
                                    <p:animScale>
                                      <p:cBhvr>
                                        <p:cTn id="33" dur="26">
                                          <p:stCondLst>
                                            <p:cond delay="1312"/>
                                          </p:stCondLst>
                                        </p:cTn>
                                        <p:tgtEl>
                                          <p:spTgt spid="268297">
                                            <p:txEl>
                                              <p:pRg st="2" end="2"/>
                                            </p:txEl>
                                          </p:spTgt>
                                        </p:tgtEl>
                                      </p:cBhvr>
                                      <p:to x="100000" y="80000"/>
                                    </p:animScale>
                                    <p:animScale>
                                      <p:cBhvr>
                                        <p:cTn id="34" dur="166" decel="50000">
                                          <p:stCondLst>
                                            <p:cond delay="1338"/>
                                          </p:stCondLst>
                                        </p:cTn>
                                        <p:tgtEl>
                                          <p:spTgt spid="268297">
                                            <p:txEl>
                                              <p:pRg st="2" end="2"/>
                                            </p:txEl>
                                          </p:spTgt>
                                        </p:tgtEl>
                                      </p:cBhvr>
                                      <p:to x="100000" y="100000"/>
                                    </p:animScale>
                                    <p:animScale>
                                      <p:cBhvr>
                                        <p:cTn id="35" dur="26">
                                          <p:stCondLst>
                                            <p:cond delay="1642"/>
                                          </p:stCondLst>
                                        </p:cTn>
                                        <p:tgtEl>
                                          <p:spTgt spid="268297">
                                            <p:txEl>
                                              <p:pRg st="2" end="2"/>
                                            </p:txEl>
                                          </p:spTgt>
                                        </p:tgtEl>
                                      </p:cBhvr>
                                      <p:to x="100000" y="90000"/>
                                    </p:animScale>
                                    <p:animScale>
                                      <p:cBhvr>
                                        <p:cTn id="36" dur="166" decel="50000">
                                          <p:stCondLst>
                                            <p:cond delay="1668"/>
                                          </p:stCondLst>
                                        </p:cTn>
                                        <p:tgtEl>
                                          <p:spTgt spid="268297">
                                            <p:txEl>
                                              <p:pRg st="2" end="2"/>
                                            </p:txEl>
                                          </p:spTgt>
                                        </p:tgtEl>
                                      </p:cBhvr>
                                      <p:to x="100000" y="100000"/>
                                    </p:animScale>
                                    <p:animScale>
                                      <p:cBhvr>
                                        <p:cTn id="37" dur="26">
                                          <p:stCondLst>
                                            <p:cond delay="1808"/>
                                          </p:stCondLst>
                                        </p:cTn>
                                        <p:tgtEl>
                                          <p:spTgt spid="268297">
                                            <p:txEl>
                                              <p:pRg st="2" end="2"/>
                                            </p:txEl>
                                          </p:spTgt>
                                        </p:tgtEl>
                                      </p:cBhvr>
                                      <p:to x="100000" y="95000"/>
                                    </p:animScale>
                                    <p:animScale>
                                      <p:cBhvr>
                                        <p:cTn id="38" dur="166" decel="50000">
                                          <p:stCondLst>
                                            <p:cond delay="1834"/>
                                          </p:stCondLst>
                                        </p:cTn>
                                        <p:tgtEl>
                                          <p:spTgt spid="268297">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7" grpId="0" build="p"/>
    </p:bldLst>
  </p:timing>
</p:sld>
</file>

<file path=ppt/theme/theme1.xml><?xml version="1.0" encoding="utf-8"?>
<a:theme xmlns:a="http://schemas.openxmlformats.org/drawingml/2006/main" name="TP102075905_template">
  <a:themeElements>
    <a:clrScheme name="Custom 15">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6148A1C-31DA-4F83-A86E-C092EA628B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TP102075905_template</Template>
  <TotalTime>45</TotalTime>
  <Words>2032</Words>
  <Application>Microsoft Office PowerPoint</Application>
  <PresentationFormat>On-screen Show (4:3)</PresentationFormat>
  <Paragraphs>295</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TP102075905_template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UWIC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standalone</dc:creator>
  <cp:lastModifiedBy>Hughes</cp:lastModifiedBy>
  <cp:revision>9</cp:revision>
  <dcterms:created xsi:type="dcterms:W3CDTF">2011-03-15T16:43:33Z</dcterms:created>
  <dcterms:modified xsi:type="dcterms:W3CDTF">2012-11-20T10:58:30Z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TC102075906</vt:lpwstr>
  </property>
</Properties>
</file>