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61" r:id="rId5"/>
    <p:sldId id="264" r:id="rId6"/>
    <p:sldId id="265" r:id="rId7"/>
    <p:sldId id="269" r:id="rId8"/>
    <p:sldId id="259" r:id="rId9"/>
    <p:sldId id="270" r:id="rId10"/>
    <p:sldId id="271" r:id="rId11"/>
    <p:sldId id="260" r:id="rId12"/>
    <p:sldId id="267" r:id="rId1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0000"/>
                <a:lumOff val="40000"/>
              </a:schemeClr>
            </a:gs>
            <a:gs pos="100000">
              <a:srgbClr val="00B0F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referat@fsp.uni-lj.si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portal.evs.gov.si/prijav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002060"/>
                </a:solidFill>
              </a:rPr>
              <a:t>Vpis v</a:t>
            </a:r>
            <a:r>
              <a:rPr lang="sl-SI" dirty="0" smtClean="0"/>
              <a:t> </a:t>
            </a:r>
            <a:br>
              <a:rPr lang="sl-SI" dirty="0" smtClean="0"/>
            </a:br>
            <a:r>
              <a:rPr lang="sl-SI" b="1" dirty="0">
                <a:solidFill>
                  <a:srgbClr val="C00000"/>
                </a:solidFill>
              </a:rPr>
              <a:t>m</a:t>
            </a:r>
            <a:r>
              <a:rPr lang="sl-SI" b="1" dirty="0" smtClean="0">
                <a:solidFill>
                  <a:srgbClr val="C00000"/>
                </a:solidFill>
              </a:rPr>
              <a:t>agistrski  študijski program 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2. stopnje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ŠPORTNA VZGOJA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v študijskem letu 2020/21</a:t>
            </a:r>
            <a:endParaRPr lang="sl-SI" b="1" dirty="0">
              <a:solidFill>
                <a:srgbClr val="C0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75656" y="4941168"/>
            <a:ext cx="6400800" cy="265584"/>
          </a:xfrm>
        </p:spPr>
        <p:txBody>
          <a:bodyPr>
            <a:noAutofit/>
          </a:bodyPr>
          <a:lstStyle/>
          <a:p>
            <a:r>
              <a:rPr lang="sl-SI" sz="2400" dirty="0" smtClean="0">
                <a:solidFill>
                  <a:srgbClr val="002060"/>
                </a:solidFill>
              </a:rPr>
              <a:t>Informativni dan </a:t>
            </a:r>
          </a:p>
          <a:p>
            <a:r>
              <a:rPr lang="sl-SI" sz="2400" dirty="0" smtClean="0">
                <a:solidFill>
                  <a:srgbClr val="002060"/>
                </a:solidFill>
              </a:rPr>
              <a:t>Fakulteta za šport, 11. junij 2020</a:t>
            </a:r>
            <a:endParaRPr lang="sl-SI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>
                <a:solidFill>
                  <a:srgbClr val="C00000"/>
                </a:solidFill>
              </a:rPr>
              <a:t>Spodnja</a:t>
            </a:r>
            <a:r>
              <a:rPr lang="sl-SI" sz="3600" b="1" dirty="0" smtClean="0">
                <a:solidFill>
                  <a:srgbClr val="C00000"/>
                </a:solidFill>
              </a:rPr>
              <a:t> meja za sprejem</a:t>
            </a:r>
            <a:endParaRPr lang="sl-SI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4966240"/>
              </p:ext>
            </p:extLst>
          </p:nvPr>
        </p:nvGraphicFramePr>
        <p:xfrm>
          <a:off x="457200" y="1628800"/>
          <a:ext cx="519492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544"/>
                <a:gridCol w="3384376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Študijsko leto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Točke, izračunane</a:t>
                      </a:r>
                      <a:r>
                        <a:rPr lang="sl-SI" baseline="0" dirty="0" smtClean="0"/>
                        <a:t> iz kriterijev v primeru omejitve vpisa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2019/20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7,54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2018/19*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7,51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2017/18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7,93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2016/17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7,62</a:t>
                      </a:r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952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C00000"/>
                </a:solidFill>
              </a:rPr>
              <a:t>Informacije o prijavi in vpisu</a:t>
            </a:r>
            <a:endParaRPr lang="sl-SI" sz="3600" b="1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l-SI" dirty="0" smtClean="0">
                <a:solidFill>
                  <a:srgbClr val="002060"/>
                </a:solidFill>
              </a:rPr>
              <a:t>Študentski referat:</a:t>
            </a:r>
          </a:p>
          <a:p>
            <a:pPr algn="ctr">
              <a:buNone/>
            </a:pPr>
            <a:endParaRPr lang="sl-SI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sl-SI" dirty="0">
                <a:solidFill>
                  <a:srgbClr val="002060"/>
                </a:solidFill>
              </a:rPr>
              <a:t>T</a:t>
            </a:r>
            <a:r>
              <a:rPr lang="sl-SI" dirty="0" smtClean="0">
                <a:solidFill>
                  <a:srgbClr val="002060"/>
                </a:solidFill>
              </a:rPr>
              <a:t>el.:  </a:t>
            </a:r>
            <a:r>
              <a:rPr lang="sl-SI" b="1" dirty="0" smtClean="0">
                <a:solidFill>
                  <a:srgbClr val="002060"/>
                </a:solidFill>
              </a:rPr>
              <a:t>5207 772, 5207 806, 5207 802</a:t>
            </a:r>
          </a:p>
          <a:p>
            <a:pPr marL="0" indent="0" algn="ctr">
              <a:buNone/>
            </a:pPr>
            <a:r>
              <a:rPr lang="sl-SI" dirty="0" smtClean="0">
                <a:solidFill>
                  <a:srgbClr val="002060"/>
                </a:solidFill>
              </a:rPr>
              <a:t>e-pošta: </a:t>
            </a:r>
            <a:r>
              <a:rPr lang="sl-SI" dirty="0" smtClean="0">
                <a:hlinkClick r:id="rId2"/>
              </a:rPr>
              <a:t>referat@fsp.uni-lj.si</a:t>
            </a:r>
            <a:endParaRPr lang="sl-SI" dirty="0" smtClean="0"/>
          </a:p>
          <a:p>
            <a:pPr algn="ctr">
              <a:buNone/>
            </a:pPr>
            <a:endParaRPr lang="sl-SI" dirty="0" smtClean="0"/>
          </a:p>
          <a:p>
            <a:pPr algn="ctr">
              <a:buNone/>
            </a:pPr>
            <a:endParaRPr lang="sl-SI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l-SI" sz="3600" b="1" dirty="0" smtClean="0">
                <a:solidFill>
                  <a:srgbClr val="002060"/>
                </a:solidFill>
              </a:rPr>
              <a:t>Uspešno pri zaključku študija in kandidiranju za vpis na 2. stopnjo!</a:t>
            </a:r>
          </a:p>
          <a:p>
            <a:pPr algn="ctr"/>
            <a:endParaRPr lang="sl-SI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sl-SI" b="1" dirty="0" smtClean="0">
                <a:solidFill>
                  <a:srgbClr val="002060"/>
                </a:solidFill>
              </a:rPr>
              <a:t>Hvala za pozornost.</a:t>
            </a:r>
            <a:endParaRPr lang="sl-SI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18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C00000"/>
                </a:solidFill>
              </a:rPr>
              <a:t>Podatki o programu</a:t>
            </a:r>
            <a:endParaRPr lang="sl-SI" sz="3600" b="1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	</a:t>
            </a:r>
            <a:r>
              <a:rPr lang="sl-SI" b="1" dirty="0" smtClean="0">
                <a:solidFill>
                  <a:srgbClr val="C00000"/>
                </a:solidFill>
              </a:rPr>
              <a:t>Predstavitveni zbornik </a:t>
            </a:r>
            <a:r>
              <a:rPr lang="sl-SI" dirty="0" smtClean="0">
                <a:solidFill>
                  <a:srgbClr val="002060"/>
                </a:solidFill>
              </a:rPr>
              <a:t>študijskega programa na spletnih straneh FŠ: </a:t>
            </a:r>
          </a:p>
          <a:p>
            <a:pPr algn="ctr">
              <a:buNone/>
            </a:pPr>
            <a:endParaRPr lang="sl-SI" sz="24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sl-SI" sz="2400" dirty="0" smtClean="0">
                <a:solidFill>
                  <a:srgbClr val="002060"/>
                </a:solidFill>
              </a:rPr>
              <a:t>www.fsp.uni-lj.si/studij/mag_2_stopnja/sportna_vzgoja</a:t>
            </a:r>
          </a:p>
          <a:p>
            <a:pPr>
              <a:buNone/>
            </a:pPr>
            <a:r>
              <a:rPr lang="sl-SI" sz="2400" dirty="0" smtClean="0"/>
              <a:t>	</a:t>
            </a:r>
          </a:p>
          <a:p>
            <a:pPr>
              <a:buNone/>
            </a:pPr>
            <a:endParaRPr lang="sl-SI" sz="2400" dirty="0" smtClean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sl-SI" sz="4000" b="1" dirty="0" smtClean="0">
                <a:solidFill>
                  <a:srgbClr val="C00000"/>
                </a:solidFill>
              </a:rPr>
              <a:t>Pogoji za vpis </a:t>
            </a:r>
            <a:endParaRPr lang="sl-SI" sz="4000" b="1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pPr lvl="0"/>
            <a:endParaRPr lang="sl-SI" dirty="0" smtClean="0"/>
          </a:p>
          <a:p>
            <a:pPr lvl="0"/>
            <a:r>
              <a:rPr lang="sl-SI" dirty="0" smtClean="0">
                <a:solidFill>
                  <a:srgbClr val="002060"/>
                </a:solidFill>
              </a:rPr>
              <a:t>Diploma </a:t>
            </a:r>
            <a:r>
              <a:rPr lang="sl-SI" b="1" dirty="0" smtClean="0">
                <a:solidFill>
                  <a:srgbClr val="002060"/>
                </a:solidFill>
              </a:rPr>
              <a:t>študijskega programa prve stopnje </a:t>
            </a:r>
            <a:r>
              <a:rPr lang="sl-SI" b="1" dirty="0">
                <a:solidFill>
                  <a:srgbClr val="002060"/>
                </a:solidFill>
              </a:rPr>
              <a:t>Športna </a:t>
            </a:r>
            <a:r>
              <a:rPr lang="sl-SI" b="1" dirty="0" smtClean="0">
                <a:solidFill>
                  <a:srgbClr val="002060"/>
                </a:solidFill>
              </a:rPr>
              <a:t>vzgoja</a:t>
            </a:r>
            <a:r>
              <a:rPr lang="sl-SI" dirty="0" smtClean="0">
                <a:solidFill>
                  <a:srgbClr val="002060"/>
                </a:solidFill>
              </a:rPr>
              <a:t> </a:t>
            </a:r>
            <a:r>
              <a:rPr lang="sl-SI" dirty="0">
                <a:solidFill>
                  <a:srgbClr val="002060"/>
                </a:solidFill>
              </a:rPr>
              <a:t>ali </a:t>
            </a:r>
            <a:r>
              <a:rPr lang="sl-SI" dirty="0" smtClean="0">
                <a:solidFill>
                  <a:srgbClr val="002060"/>
                </a:solidFill>
              </a:rPr>
              <a:t>starega </a:t>
            </a:r>
            <a:r>
              <a:rPr lang="sl-SI" b="1" dirty="0">
                <a:solidFill>
                  <a:srgbClr val="002060"/>
                </a:solidFill>
              </a:rPr>
              <a:t>univerzitetnega študijskega programa </a:t>
            </a:r>
            <a:r>
              <a:rPr lang="sl-SI" b="1" dirty="0" smtClean="0">
                <a:solidFill>
                  <a:srgbClr val="002060"/>
                </a:solidFill>
              </a:rPr>
              <a:t>Športna vzgoja. </a:t>
            </a:r>
            <a:endParaRPr lang="sl-SI" dirty="0" smtClean="0">
              <a:solidFill>
                <a:srgbClr val="002060"/>
              </a:solidFill>
            </a:endParaRPr>
          </a:p>
          <a:p>
            <a:pPr lvl="0"/>
            <a:endParaRPr lang="sl-SI" dirty="0" smtClean="0">
              <a:solidFill>
                <a:srgbClr val="002060"/>
              </a:solidFill>
            </a:endParaRPr>
          </a:p>
          <a:p>
            <a:pPr lvl="0"/>
            <a:r>
              <a:rPr lang="sl-SI" dirty="0" smtClean="0">
                <a:solidFill>
                  <a:srgbClr val="002060"/>
                </a:solidFill>
              </a:rPr>
              <a:t>Diploma študijskih programov prve stopnje </a:t>
            </a:r>
            <a:r>
              <a:rPr lang="sl-SI" b="1" dirty="0" err="1" smtClean="0">
                <a:solidFill>
                  <a:srgbClr val="002060"/>
                </a:solidFill>
              </a:rPr>
              <a:t>Kineziologija</a:t>
            </a:r>
            <a:r>
              <a:rPr lang="sl-SI" dirty="0">
                <a:solidFill>
                  <a:srgbClr val="002060"/>
                </a:solidFill>
              </a:rPr>
              <a:t>,</a:t>
            </a:r>
            <a:r>
              <a:rPr lang="sl-SI" dirty="0" smtClean="0">
                <a:solidFill>
                  <a:srgbClr val="002060"/>
                </a:solidFill>
              </a:rPr>
              <a:t> </a:t>
            </a:r>
            <a:r>
              <a:rPr lang="sl-SI" b="1" dirty="0">
                <a:solidFill>
                  <a:srgbClr val="002060"/>
                </a:solidFill>
              </a:rPr>
              <a:t>Športno </a:t>
            </a:r>
            <a:r>
              <a:rPr lang="sl-SI" b="1" dirty="0" smtClean="0">
                <a:solidFill>
                  <a:srgbClr val="002060"/>
                </a:solidFill>
              </a:rPr>
              <a:t>treniranje,</a:t>
            </a:r>
            <a:r>
              <a:rPr lang="sl-SI" dirty="0" smtClean="0">
                <a:solidFill>
                  <a:srgbClr val="002060"/>
                </a:solidFill>
              </a:rPr>
              <a:t> </a:t>
            </a:r>
            <a:r>
              <a:rPr lang="sl-SI" b="1" dirty="0">
                <a:solidFill>
                  <a:srgbClr val="002060"/>
                </a:solidFill>
              </a:rPr>
              <a:t>Športna rekreacija </a:t>
            </a:r>
            <a:r>
              <a:rPr lang="sl-SI" dirty="0">
                <a:solidFill>
                  <a:srgbClr val="002060"/>
                </a:solidFill>
              </a:rPr>
              <a:t>ter </a:t>
            </a:r>
            <a:r>
              <a:rPr lang="sl-SI" b="1" dirty="0" smtClean="0">
                <a:solidFill>
                  <a:srgbClr val="002060"/>
                </a:solidFill>
              </a:rPr>
              <a:t>opravljene premostitvene obveznosti</a:t>
            </a:r>
            <a:r>
              <a:rPr lang="sl-SI" dirty="0" smtClean="0">
                <a:solidFill>
                  <a:srgbClr val="002060"/>
                </a:solidFill>
              </a:rPr>
              <a:t>.</a:t>
            </a:r>
            <a:endParaRPr lang="sl-SI" b="1" dirty="0">
              <a:solidFill>
                <a:srgbClr val="002060"/>
              </a:solidFill>
            </a:endParaRPr>
          </a:p>
          <a:p>
            <a:pPr lvl="0"/>
            <a:r>
              <a:rPr lang="sl-SI" dirty="0" smtClean="0">
                <a:solidFill>
                  <a:srgbClr val="002060"/>
                </a:solidFill>
              </a:rPr>
              <a:t>Diploma </a:t>
            </a:r>
            <a:r>
              <a:rPr lang="sl-SI" b="1" dirty="0">
                <a:solidFill>
                  <a:srgbClr val="002060"/>
                </a:solidFill>
              </a:rPr>
              <a:t>prvostopenjskih </a:t>
            </a:r>
            <a:r>
              <a:rPr lang="sl-SI" b="1" dirty="0" smtClean="0">
                <a:solidFill>
                  <a:srgbClr val="002060"/>
                </a:solidFill>
              </a:rPr>
              <a:t>univerzitetnih pedagoških </a:t>
            </a:r>
            <a:r>
              <a:rPr lang="sl-SI" dirty="0" smtClean="0">
                <a:solidFill>
                  <a:srgbClr val="002060"/>
                </a:solidFill>
              </a:rPr>
              <a:t>študijskih programov </a:t>
            </a:r>
            <a:r>
              <a:rPr lang="sl-SI" b="1" dirty="0" smtClean="0">
                <a:solidFill>
                  <a:srgbClr val="002060"/>
                </a:solidFill>
              </a:rPr>
              <a:t>drugih fakultet </a:t>
            </a:r>
            <a:r>
              <a:rPr lang="sl-SI" dirty="0" smtClean="0">
                <a:solidFill>
                  <a:srgbClr val="002060"/>
                </a:solidFill>
              </a:rPr>
              <a:t>in </a:t>
            </a:r>
            <a:r>
              <a:rPr lang="sl-SI" dirty="0">
                <a:solidFill>
                  <a:srgbClr val="002060"/>
                </a:solidFill>
              </a:rPr>
              <a:t>opravljeni diferencialni izpiti do 60 KT glede na manjkajoče kompetence, ki jih določi pristojna komisija na Fakulteti za </a:t>
            </a:r>
            <a:r>
              <a:rPr lang="sl-SI" dirty="0" smtClean="0">
                <a:solidFill>
                  <a:srgbClr val="002060"/>
                </a:solidFill>
              </a:rPr>
              <a:t>šport.</a:t>
            </a:r>
          </a:p>
          <a:p>
            <a:pPr lvl="0">
              <a:buNone/>
            </a:pPr>
            <a:endParaRPr lang="sl-SI" b="1" dirty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C00000"/>
                </a:solidFill>
              </a:rPr>
              <a:t>Vpisna mesta 2020/21</a:t>
            </a:r>
            <a:endParaRPr lang="sl-SI" b="1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algn="ctr"/>
            <a:r>
              <a:rPr lang="sl-SI" sz="4400" dirty="0" smtClean="0">
                <a:solidFill>
                  <a:srgbClr val="002060"/>
                </a:solidFill>
              </a:rPr>
              <a:t>45 rednih mest</a:t>
            </a:r>
          </a:p>
          <a:p>
            <a:pPr algn="ctr"/>
            <a:r>
              <a:rPr lang="sl-SI" sz="4400" dirty="0" smtClean="0">
                <a:solidFill>
                  <a:srgbClr val="002060"/>
                </a:solidFill>
              </a:rPr>
              <a:t>15 izrednih mest</a:t>
            </a:r>
          </a:p>
          <a:p>
            <a:pPr algn="ctr"/>
            <a:r>
              <a:rPr lang="sl-SI" sz="3600" dirty="0" smtClean="0">
                <a:solidFill>
                  <a:srgbClr val="002060"/>
                </a:solidFill>
              </a:rPr>
              <a:t>2 redni mesti za tujce</a:t>
            </a:r>
          </a:p>
          <a:p>
            <a:pPr algn="ctr"/>
            <a:r>
              <a:rPr lang="sl-SI" sz="3600" dirty="0" smtClean="0">
                <a:solidFill>
                  <a:srgbClr val="002060"/>
                </a:solidFill>
              </a:rPr>
              <a:t>1 izredno mesto za tujce</a:t>
            </a:r>
          </a:p>
          <a:p>
            <a:pPr algn="ctr"/>
            <a:r>
              <a:rPr lang="sl-SI" sz="3600" dirty="0" smtClean="0">
                <a:solidFill>
                  <a:srgbClr val="002060"/>
                </a:solidFill>
              </a:rPr>
              <a:t>1 izredno mesto za vzporedni študij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Autofit/>
          </a:bodyPr>
          <a:lstStyle/>
          <a:p>
            <a:r>
              <a:rPr lang="sl-SI" sz="3200" b="1" dirty="0" smtClean="0">
                <a:solidFill>
                  <a:srgbClr val="C00000"/>
                </a:solidFill>
              </a:rPr>
              <a:t>Prehod z izrednega na redni študij</a:t>
            </a:r>
            <a:endParaRPr lang="sl-SI" sz="3200" b="1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endParaRPr lang="sl-SI" dirty="0" smtClean="0"/>
          </a:p>
          <a:p>
            <a:pPr algn="ctr">
              <a:buNone/>
            </a:pPr>
            <a:endParaRPr lang="sl-SI" sz="2000" b="1" dirty="0" smtClean="0"/>
          </a:p>
          <a:p>
            <a:pPr algn="ctr">
              <a:buNone/>
            </a:pPr>
            <a:endParaRPr lang="sl-SI" sz="2000" b="1" dirty="0" smtClean="0"/>
          </a:p>
          <a:p>
            <a:pPr>
              <a:buNone/>
            </a:pPr>
            <a:r>
              <a:rPr lang="sl-SI" sz="2400" dirty="0" smtClean="0"/>
              <a:t>	</a:t>
            </a:r>
            <a:r>
              <a:rPr lang="sl-SI" sz="5000" dirty="0" smtClean="0">
                <a:solidFill>
                  <a:srgbClr val="002060"/>
                </a:solidFill>
              </a:rPr>
              <a:t>Prehod z izrednega na redni študij v višji letnik je mogoč v primeru, da študent napreduje brez prekinitve in izpolni vse študijske obveznosti prvega letnika (58 ECTS).</a:t>
            </a:r>
          </a:p>
          <a:p>
            <a:pPr>
              <a:buNone/>
            </a:pPr>
            <a:endParaRPr lang="sl-SI" sz="50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sl-SI" sz="5000" dirty="0" smtClean="0">
                <a:solidFill>
                  <a:srgbClr val="002060"/>
                </a:solidFill>
              </a:rPr>
              <a:t>	Šolnino plačajo tudi  kandidati, ki že imajo </a:t>
            </a:r>
            <a:r>
              <a:rPr lang="sl-SI" sz="5000" b="1" dirty="0" smtClean="0">
                <a:solidFill>
                  <a:srgbClr val="002060"/>
                </a:solidFill>
              </a:rPr>
              <a:t>predhodno pridobljeno stopnjo izobrazbe</a:t>
            </a:r>
            <a:r>
              <a:rPr lang="sl-SI" sz="5000" dirty="0" smtClean="0">
                <a:solidFill>
                  <a:srgbClr val="002060"/>
                </a:solidFill>
              </a:rPr>
              <a:t>, ki je </a:t>
            </a:r>
            <a:r>
              <a:rPr lang="sl-SI" sz="5000" b="1" dirty="0" smtClean="0">
                <a:solidFill>
                  <a:srgbClr val="002060"/>
                </a:solidFill>
              </a:rPr>
              <a:t>enakovredna</a:t>
            </a:r>
            <a:r>
              <a:rPr lang="sl-SI" sz="5000" dirty="0" smtClean="0">
                <a:solidFill>
                  <a:srgbClr val="002060"/>
                </a:solidFill>
              </a:rPr>
              <a:t> izobrazbi, ki se jo pridobi </a:t>
            </a:r>
            <a:r>
              <a:rPr lang="sl-SI" sz="5000" b="1" dirty="0" smtClean="0">
                <a:solidFill>
                  <a:srgbClr val="002060"/>
                </a:solidFill>
              </a:rPr>
              <a:t>po zaključenem magistrskem študijskem programu druge stopnje</a:t>
            </a:r>
            <a:r>
              <a:rPr lang="sl-SI" sz="5000" dirty="0" smtClean="0">
                <a:solidFill>
                  <a:srgbClr val="002060"/>
                </a:solidFill>
              </a:rPr>
              <a:t>, ne glede na to ali se vpišejo na redna ali izredna mesta. Prehod na redni študij v 2. letnik v takšnem primeru ni mogoč.</a:t>
            </a:r>
          </a:p>
          <a:p>
            <a:pPr algn="ctr">
              <a:buNone/>
            </a:pPr>
            <a:endParaRPr lang="sl-SI" sz="2000" dirty="0" smtClean="0"/>
          </a:p>
          <a:p>
            <a:pPr algn="ctr">
              <a:buNone/>
            </a:pPr>
            <a:endParaRPr lang="sl-SI" sz="2000" dirty="0" smtClean="0"/>
          </a:p>
          <a:p>
            <a:pPr algn="ctr">
              <a:buNone/>
            </a:pPr>
            <a:endParaRPr lang="sl-SI" sz="45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C00000"/>
                </a:solidFill>
              </a:rPr>
              <a:t>Omejitev vpis</a:t>
            </a:r>
            <a:r>
              <a:rPr lang="sl-SI" dirty="0" smtClean="0">
                <a:solidFill>
                  <a:srgbClr val="C00000"/>
                </a:solidFill>
              </a:rPr>
              <a:t>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sl-SI" sz="2400" dirty="0" smtClean="0">
                <a:solidFill>
                  <a:srgbClr val="002060"/>
                </a:solidFill>
              </a:rPr>
              <a:t>V primeru presežka prijav bodo kandidati izbrani glede na:</a:t>
            </a:r>
          </a:p>
          <a:p>
            <a:endParaRPr lang="sl-SI" sz="2400" dirty="0" smtClean="0">
              <a:solidFill>
                <a:srgbClr val="002060"/>
              </a:solidFill>
            </a:endParaRPr>
          </a:p>
          <a:p>
            <a:pPr algn="ctr"/>
            <a:r>
              <a:rPr lang="sl-SI" sz="2800" dirty="0" smtClean="0">
                <a:solidFill>
                  <a:srgbClr val="002060"/>
                </a:solidFill>
              </a:rPr>
              <a:t>povprečno oceno dodiplomskega študija (</a:t>
            </a:r>
            <a:r>
              <a:rPr lang="sl-SI" sz="2800" b="1" dirty="0" smtClean="0">
                <a:solidFill>
                  <a:srgbClr val="002060"/>
                </a:solidFill>
              </a:rPr>
              <a:t>50%</a:t>
            </a:r>
            <a:r>
              <a:rPr lang="sl-SI" sz="2800" dirty="0" smtClean="0">
                <a:solidFill>
                  <a:srgbClr val="002060"/>
                </a:solidFill>
              </a:rPr>
              <a:t>),</a:t>
            </a:r>
          </a:p>
          <a:p>
            <a:pPr algn="ctr"/>
            <a:r>
              <a:rPr lang="sl-SI" sz="2800" dirty="0" smtClean="0">
                <a:solidFill>
                  <a:srgbClr val="002060"/>
                </a:solidFill>
              </a:rPr>
              <a:t>povprečno oceno </a:t>
            </a:r>
            <a:r>
              <a:rPr lang="sl-SI" sz="2800" b="1" dirty="0" smtClean="0">
                <a:solidFill>
                  <a:srgbClr val="002060"/>
                </a:solidFill>
              </a:rPr>
              <a:t>predmetov</a:t>
            </a:r>
            <a:r>
              <a:rPr lang="sl-SI" sz="2800" dirty="0" smtClean="0">
                <a:solidFill>
                  <a:srgbClr val="002060"/>
                </a:solidFill>
              </a:rPr>
              <a:t> dodiplomskega študija s </a:t>
            </a:r>
            <a:r>
              <a:rPr lang="sl-SI" sz="2800" b="1" dirty="0" smtClean="0">
                <a:solidFill>
                  <a:srgbClr val="002060"/>
                </a:solidFill>
              </a:rPr>
              <a:t>področja pedagogike in didaktike</a:t>
            </a:r>
            <a:r>
              <a:rPr lang="sl-SI" sz="2800" b="1" dirty="0">
                <a:solidFill>
                  <a:srgbClr val="002060"/>
                </a:solidFill>
              </a:rPr>
              <a:t> </a:t>
            </a:r>
            <a:r>
              <a:rPr lang="sl-SI" sz="2800" dirty="0" smtClean="0">
                <a:solidFill>
                  <a:srgbClr val="002060"/>
                </a:solidFill>
              </a:rPr>
              <a:t>(predmeti so določeni, glede na študijsko leto vpisa kandidata v 3. letnik dodiplomskega študija)</a:t>
            </a:r>
            <a:endParaRPr lang="sl-SI" sz="24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sl-SI" sz="2400" dirty="0" smtClean="0">
                <a:solidFill>
                  <a:srgbClr val="002060"/>
                </a:solidFill>
              </a:rPr>
              <a:t> </a:t>
            </a:r>
            <a:r>
              <a:rPr lang="sl-SI" sz="2400" dirty="0">
                <a:solidFill>
                  <a:srgbClr val="002060"/>
                </a:solidFill>
              </a:rPr>
              <a:t>(</a:t>
            </a:r>
            <a:r>
              <a:rPr lang="sl-SI" sz="2400" b="1" dirty="0">
                <a:solidFill>
                  <a:srgbClr val="002060"/>
                </a:solidFill>
              </a:rPr>
              <a:t>50%</a:t>
            </a:r>
            <a:r>
              <a:rPr lang="sl-SI" sz="2400" dirty="0">
                <a:solidFill>
                  <a:srgbClr val="002060"/>
                </a:solidFill>
              </a:rPr>
              <a:t>)</a:t>
            </a:r>
            <a:endParaRPr lang="sl-SI" sz="24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>
                <a:solidFill>
                  <a:srgbClr val="C00000"/>
                </a:solidFill>
              </a:rPr>
              <a:t>Predmeti s področja pedagogika in didaktike, ki se upoštevajo pri izboru</a:t>
            </a:r>
            <a:endParaRPr lang="sl-SI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1881916"/>
              </p:ext>
            </p:extLst>
          </p:nvPr>
        </p:nvGraphicFramePr>
        <p:xfrm>
          <a:off x="457200" y="2857341"/>
          <a:ext cx="5995609" cy="2000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5168"/>
                <a:gridCol w="504056"/>
                <a:gridCol w="2581944"/>
                <a:gridCol w="874441"/>
              </a:tblGrid>
              <a:tr h="363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Vpisani v 3. letnik </a:t>
                      </a:r>
                      <a:r>
                        <a:rPr lang="sl-SI" sz="1200" dirty="0" smtClean="0">
                          <a:effectLst/>
                        </a:rPr>
                        <a:t>2018/19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Vpisani v 3. letnik </a:t>
                      </a:r>
                      <a:r>
                        <a:rPr lang="sl-SI" sz="1200" dirty="0" smtClean="0">
                          <a:effectLst/>
                        </a:rPr>
                        <a:t>2019/20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/>
                </a:tc>
              </a:tr>
              <a:tr h="18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2060"/>
                          </a:solidFill>
                          <a:effectLst/>
                        </a:rPr>
                        <a:t>Pedagogika športa</a:t>
                      </a:r>
                      <a:endParaRPr lang="sl-SI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2060"/>
                          </a:solidFill>
                          <a:effectLst/>
                        </a:rPr>
                        <a:t>7 KT</a:t>
                      </a:r>
                      <a:endParaRPr lang="sl-SI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b="1" dirty="0">
                          <a:solidFill>
                            <a:srgbClr val="002060"/>
                          </a:solidFill>
                          <a:effectLst/>
                        </a:rPr>
                        <a:t>Pedagogika športa</a:t>
                      </a:r>
                      <a:endParaRPr lang="sl-SI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2060"/>
                          </a:solidFill>
                          <a:effectLst/>
                        </a:rPr>
                        <a:t>7 KT</a:t>
                      </a:r>
                      <a:endParaRPr lang="sl-SI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</a:tr>
              <a:tr h="363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2060"/>
                          </a:solidFill>
                          <a:effectLst/>
                        </a:rPr>
                        <a:t>Didaktika športne vzgoje 1</a:t>
                      </a:r>
                      <a:endParaRPr lang="sl-SI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2060"/>
                          </a:solidFill>
                          <a:effectLst/>
                        </a:rPr>
                        <a:t>6 KT</a:t>
                      </a:r>
                      <a:endParaRPr lang="sl-SI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b="1" dirty="0">
                          <a:solidFill>
                            <a:srgbClr val="002060"/>
                          </a:solidFill>
                          <a:effectLst/>
                        </a:rPr>
                        <a:t>Didaktika športne vzgoje 1</a:t>
                      </a:r>
                      <a:endParaRPr lang="sl-SI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2060"/>
                          </a:solidFill>
                          <a:effectLst/>
                        </a:rPr>
                        <a:t>9</a:t>
                      </a:r>
                      <a:r>
                        <a:rPr lang="sl-SI" sz="12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sl-SI" sz="1200" dirty="0">
                          <a:solidFill>
                            <a:srgbClr val="002060"/>
                          </a:solidFill>
                          <a:effectLst/>
                        </a:rPr>
                        <a:t>KT</a:t>
                      </a:r>
                      <a:endParaRPr lang="sl-SI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</a:tr>
              <a:tr h="363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2060"/>
                          </a:solidFill>
                          <a:effectLst/>
                        </a:rPr>
                        <a:t>Didaktika športne vzgoje 2</a:t>
                      </a:r>
                      <a:endParaRPr lang="sl-SI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2060"/>
                          </a:solidFill>
                          <a:effectLst/>
                        </a:rPr>
                        <a:t>3 KT</a:t>
                      </a:r>
                      <a:endParaRPr lang="sl-SI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b="1" dirty="0">
                          <a:solidFill>
                            <a:srgbClr val="002060"/>
                          </a:solidFill>
                          <a:effectLst/>
                        </a:rPr>
                        <a:t>Didaktika športne vzgoje 2</a:t>
                      </a:r>
                      <a:endParaRPr lang="sl-SI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2060"/>
                          </a:solidFill>
                          <a:effectLst/>
                        </a:rPr>
                        <a:t>6</a:t>
                      </a:r>
                      <a:r>
                        <a:rPr lang="sl-SI" sz="12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sl-SI" sz="1200" dirty="0">
                          <a:solidFill>
                            <a:srgbClr val="002060"/>
                          </a:solidFill>
                          <a:effectLst/>
                        </a:rPr>
                        <a:t>KT</a:t>
                      </a:r>
                      <a:endParaRPr lang="sl-SI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</a:tr>
              <a:tr h="363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2060"/>
                          </a:solidFill>
                          <a:effectLst/>
                        </a:rPr>
                        <a:t>Didaktika športne vzgoje </a:t>
                      </a:r>
                      <a:r>
                        <a:rPr lang="sl-SI" sz="1200" dirty="0" smtClean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endParaRPr lang="sl-SI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2060"/>
                          </a:solidFill>
                          <a:effectLst/>
                        </a:rPr>
                        <a:t>6 KT</a:t>
                      </a:r>
                      <a:endParaRPr lang="sl-SI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b="1" dirty="0">
                          <a:solidFill>
                            <a:srgbClr val="002060"/>
                          </a:solidFill>
                          <a:effectLst/>
                        </a:rPr>
                        <a:t>Specialna športna vzgoja</a:t>
                      </a:r>
                      <a:endParaRPr lang="sl-SI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2060"/>
                          </a:solidFill>
                          <a:effectLst/>
                        </a:rPr>
                        <a:t>6 KT</a:t>
                      </a:r>
                      <a:endParaRPr lang="sl-SI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</a:tr>
              <a:tr h="363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solidFill>
                            <a:srgbClr val="002060"/>
                          </a:solidFill>
                          <a:effectLst/>
                        </a:rPr>
                        <a:t>Specialna športna vzgoja</a:t>
                      </a:r>
                      <a:endParaRPr lang="sl-SI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solidFill>
                            <a:srgbClr val="002060"/>
                          </a:solidFill>
                          <a:effectLst/>
                        </a:rPr>
                        <a:t>6 KT</a:t>
                      </a:r>
                      <a:endParaRPr lang="sl-SI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75" marR="68175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524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200" b="1" dirty="0" smtClean="0">
                <a:solidFill>
                  <a:srgbClr val="C00000"/>
                </a:solidFill>
              </a:rPr>
              <a:t>Prijava za vpis v 1. letnik 2020/21</a:t>
            </a: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sl-SI" sz="2000" dirty="0" smtClean="0"/>
          </a:p>
          <a:p>
            <a:r>
              <a:rPr lang="sl-SI" sz="2000" b="1" dirty="0" smtClean="0">
                <a:solidFill>
                  <a:srgbClr val="002060"/>
                </a:solidFill>
              </a:rPr>
              <a:t>Prijava</a:t>
            </a:r>
            <a:r>
              <a:rPr lang="sl-SI" sz="2000" dirty="0" smtClean="0">
                <a:solidFill>
                  <a:srgbClr val="002060"/>
                </a:solidFill>
              </a:rPr>
              <a:t> s prijavnim obrazcem </a:t>
            </a:r>
            <a:r>
              <a:rPr lang="sl-SI" sz="2000" b="1" dirty="0" smtClean="0">
                <a:solidFill>
                  <a:srgbClr val="002060"/>
                </a:solidFill>
              </a:rPr>
              <a:t>na spletnem portalu </a:t>
            </a:r>
            <a:r>
              <a:rPr lang="sl-SI" sz="2000" b="1" dirty="0" err="1" smtClean="0">
                <a:solidFill>
                  <a:srgbClr val="002060"/>
                </a:solidFill>
              </a:rPr>
              <a:t>eVŠ</a:t>
            </a:r>
            <a:r>
              <a:rPr lang="sl-SI" sz="2000" dirty="0" smtClean="0">
                <a:solidFill>
                  <a:srgbClr val="002060"/>
                </a:solidFill>
              </a:rPr>
              <a:t>: </a:t>
            </a:r>
          </a:p>
          <a:p>
            <a:pPr>
              <a:buNone/>
            </a:pPr>
            <a:r>
              <a:rPr lang="sl-SI" sz="2000" dirty="0" smtClean="0"/>
              <a:t>	</a:t>
            </a:r>
            <a:r>
              <a:rPr lang="sl-SI" sz="2000" dirty="0" smtClean="0">
                <a:hlinkClick r:id="rId2"/>
              </a:rPr>
              <a:t>http://portal.evs.gov.si/prijava</a:t>
            </a:r>
            <a:r>
              <a:rPr lang="sl-SI" sz="2000" dirty="0" smtClean="0"/>
              <a:t> </a:t>
            </a:r>
            <a:r>
              <a:rPr lang="sl-SI" sz="2000" dirty="0" smtClean="0">
                <a:solidFill>
                  <a:srgbClr val="002060"/>
                </a:solidFill>
              </a:rPr>
              <a:t>(možen je vnos treh želja).</a:t>
            </a:r>
          </a:p>
          <a:p>
            <a:r>
              <a:rPr lang="sl-SI" sz="2000" b="1" dirty="0" smtClean="0">
                <a:solidFill>
                  <a:srgbClr val="002060"/>
                </a:solidFill>
              </a:rPr>
              <a:t>Rok za prijavo</a:t>
            </a:r>
            <a:r>
              <a:rPr lang="sl-SI" sz="2000" dirty="0" smtClean="0">
                <a:solidFill>
                  <a:srgbClr val="002060"/>
                </a:solidFill>
              </a:rPr>
              <a:t>: </a:t>
            </a:r>
            <a:r>
              <a:rPr lang="sl-SI" sz="2600" b="1" dirty="0" smtClean="0">
                <a:solidFill>
                  <a:srgbClr val="FF0000"/>
                </a:solidFill>
              </a:rPr>
              <a:t>do 1. 9. 2020 </a:t>
            </a:r>
            <a:r>
              <a:rPr lang="sl-SI" sz="2400" dirty="0" smtClean="0">
                <a:solidFill>
                  <a:srgbClr val="002060"/>
                </a:solidFill>
              </a:rPr>
              <a:t>– Slovenci in EU.</a:t>
            </a:r>
          </a:p>
          <a:p>
            <a:r>
              <a:rPr lang="sl-SI" sz="2000" b="1" dirty="0" smtClean="0">
                <a:solidFill>
                  <a:srgbClr val="002060"/>
                </a:solidFill>
              </a:rPr>
              <a:t>Dokazila o izpolnjevanju pogojev </a:t>
            </a:r>
            <a:r>
              <a:rPr lang="sl-SI" sz="2000" dirty="0" smtClean="0">
                <a:solidFill>
                  <a:srgbClr val="002060"/>
                </a:solidFill>
              </a:rPr>
              <a:t>(diploma prve stopnje, opravljen premostitveni modul): </a:t>
            </a:r>
            <a:r>
              <a:rPr lang="sl-SI" sz="2000" b="1" dirty="0" smtClean="0">
                <a:solidFill>
                  <a:srgbClr val="FF0000"/>
                </a:solidFill>
              </a:rPr>
              <a:t>ob prijavi</a:t>
            </a:r>
            <a:r>
              <a:rPr lang="sl-SI" sz="2000" dirty="0" smtClean="0">
                <a:solidFill>
                  <a:srgbClr val="FF0000"/>
                </a:solidFill>
              </a:rPr>
              <a:t> </a:t>
            </a:r>
            <a:r>
              <a:rPr lang="sl-SI" sz="2000" dirty="0" smtClean="0">
                <a:solidFill>
                  <a:srgbClr val="002060"/>
                </a:solidFill>
              </a:rPr>
              <a:t>ali</a:t>
            </a:r>
            <a:r>
              <a:rPr lang="sl-SI" sz="2000" dirty="0" smtClean="0"/>
              <a:t> </a:t>
            </a:r>
            <a:r>
              <a:rPr lang="sl-SI" sz="2000" b="1" dirty="0" smtClean="0">
                <a:solidFill>
                  <a:srgbClr val="FF0000"/>
                </a:solidFill>
              </a:rPr>
              <a:t>najkasneje do 16. 9. 2020</a:t>
            </a:r>
            <a:r>
              <a:rPr lang="sl-SI" sz="2000" dirty="0" smtClean="0">
                <a:solidFill>
                  <a:srgbClr val="FF0000"/>
                </a:solidFill>
              </a:rPr>
              <a:t> </a:t>
            </a:r>
            <a:r>
              <a:rPr lang="sl-SI" sz="2000" dirty="0" smtClean="0">
                <a:solidFill>
                  <a:srgbClr val="002060"/>
                </a:solidFill>
              </a:rPr>
              <a:t>-</a:t>
            </a:r>
            <a:r>
              <a:rPr lang="sl-SI" sz="2000" dirty="0" smtClean="0"/>
              <a:t> </a:t>
            </a:r>
            <a:r>
              <a:rPr lang="sl-SI" sz="2000" dirty="0" smtClean="0">
                <a:solidFill>
                  <a:srgbClr val="002060"/>
                </a:solidFill>
              </a:rPr>
              <a:t>velja za diplomante drugih fakultet, diplomantom FŠ ni potrebno prilagati dokazil.</a:t>
            </a:r>
          </a:p>
          <a:p>
            <a:r>
              <a:rPr lang="sl-SI" sz="2000" b="1" dirty="0">
                <a:solidFill>
                  <a:srgbClr val="002060"/>
                </a:solidFill>
              </a:rPr>
              <a:t>Rok za </a:t>
            </a:r>
            <a:r>
              <a:rPr lang="sl-SI" sz="2000" b="1" dirty="0" smtClean="0">
                <a:solidFill>
                  <a:srgbClr val="002060"/>
                </a:solidFill>
              </a:rPr>
              <a:t>prijavo za zamejce in državljane ne-EU: </a:t>
            </a:r>
            <a:r>
              <a:rPr lang="sl-SI" sz="2000" b="1" dirty="0" smtClean="0">
                <a:solidFill>
                  <a:srgbClr val="FF0000"/>
                </a:solidFill>
              </a:rPr>
              <a:t>30. 6. 2020</a:t>
            </a:r>
            <a:r>
              <a:rPr lang="sl-SI" sz="2000" b="1" dirty="0" smtClean="0">
                <a:solidFill>
                  <a:schemeClr val="bg2">
                    <a:lumMod val="75000"/>
                  </a:schemeClr>
                </a:solidFill>
              </a:rPr>
              <a:t>, dokazila o izobrazbi oz. izpolnjevanju pogojev </a:t>
            </a:r>
            <a:r>
              <a:rPr lang="sl-SI" sz="2000" b="1" dirty="0" smtClean="0">
                <a:solidFill>
                  <a:srgbClr val="FF0000"/>
                </a:solidFill>
              </a:rPr>
              <a:t>najkasneje do 3. 7. 2020 na fakulteto!</a:t>
            </a:r>
            <a:endParaRPr lang="sl-SI" sz="2000" dirty="0" smtClean="0">
              <a:solidFill>
                <a:srgbClr val="FF0000"/>
              </a:solidFill>
            </a:endParaRPr>
          </a:p>
          <a:p>
            <a:r>
              <a:rPr lang="sl-SI" sz="2000" b="1" dirty="0" smtClean="0">
                <a:solidFill>
                  <a:srgbClr val="002060"/>
                </a:solidFill>
              </a:rPr>
              <a:t>Izbor</a:t>
            </a:r>
            <a:r>
              <a:rPr lang="sl-SI" sz="2000" dirty="0" smtClean="0">
                <a:solidFill>
                  <a:srgbClr val="002060"/>
                </a:solidFill>
              </a:rPr>
              <a:t> in </a:t>
            </a:r>
            <a:r>
              <a:rPr lang="sl-SI" sz="2000" b="1" dirty="0" smtClean="0">
                <a:solidFill>
                  <a:srgbClr val="002060"/>
                </a:solidFill>
              </a:rPr>
              <a:t>objava</a:t>
            </a:r>
            <a:r>
              <a:rPr lang="sl-SI" sz="2000" dirty="0" smtClean="0">
                <a:solidFill>
                  <a:srgbClr val="002060"/>
                </a:solidFill>
              </a:rPr>
              <a:t> sprejetih: </a:t>
            </a:r>
            <a:r>
              <a:rPr lang="sl-SI" sz="2000" dirty="0" smtClean="0">
                <a:solidFill>
                  <a:srgbClr val="002060"/>
                </a:solidFill>
                <a:latin typeface="+mj-lt"/>
              </a:rPr>
              <a:t>21. 9.</a:t>
            </a:r>
            <a:r>
              <a:rPr lang="sl-SI" sz="26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sl-SI" sz="1900" dirty="0" smtClean="0">
                <a:solidFill>
                  <a:srgbClr val="002060"/>
                </a:solidFill>
                <a:latin typeface="+mj-lt"/>
              </a:rPr>
              <a:t>2020.</a:t>
            </a:r>
          </a:p>
          <a:p>
            <a:r>
              <a:rPr lang="sl-SI" sz="2000" b="1" dirty="0" smtClean="0">
                <a:solidFill>
                  <a:srgbClr val="002060"/>
                </a:solidFill>
                <a:latin typeface="+mj-lt"/>
              </a:rPr>
              <a:t>Vpis v 1. letnik (prvi rok):</a:t>
            </a:r>
            <a:r>
              <a:rPr lang="sl-SI" sz="2000" dirty="0" smtClean="0">
                <a:solidFill>
                  <a:srgbClr val="002060"/>
                </a:solidFill>
                <a:latin typeface="+mj-lt"/>
              </a:rPr>
              <a:t> predvidoma </a:t>
            </a:r>
            <a:r>
              <a:rPr lang="sl-SI" sz="2000" b="1" dirty="0" smtClean="0">
                <a:solidFill>
                  <a:srgbClr val="FF0000"/>
                </a:solidFill>
                <a:latin typeface="+mj-lt"/>
              </a:rPr>
              <a:t>22. 9. 2020.</a:t>
            </a:r>
          </a:p>
          <a:p>
            <a:pPr marL="0" indent="0">
              <a:buNone/>
            </a:pPr>
            <a:r>
              <a:rPr lang="sl-SI" sz="2000" dirty="0" smtClean="0">
                <a:solidFill>
                  <a:srgbClr val="002060"/>
                </a:solidFill>
                <a:latin typeface="+mj-lt"/>
              </a:rPr>
              <a:t>V primeru še prostih mest:</a:t>
            </a:r>
          </a:p>
          <a:p>
            <a:r>
              <a:rPr lang="sl-SI" sz="2000" b="1" dirty="0" smtClean="0">
                <a:solidFill>
                  <a:srgbClr val="002060"/>
                </a:solidFill>
              </a:rPr>
              <a:t>2. </a:t>
            </a:r>
            <a:r>
              <a:rPr lang="sl-SI" sz="2000" b="1" dirty="0">
                <a:solidFill>
                  <a:srgbClr val="002060"/>
                </a:solidFill>
              </a:rPr>
              <a:t>p</a:t>
            </a:r>
            <a:r>
              <a:rPr lang="sl-SI" sz="2000" b="1" dirty="0" smtClean="0">
                <a:solidFill>
                  <a:srgbClr val="002060"/>
                </a:solidFill>
              </a:rPr>
              <a:t>rijavni rok za Slovence in EU: </a:t>
            </a:r>
            <a:r>
              <a:rPr lang="sl-SI" sz="2000" dirty="0" smtClean="0">
                <a:solidFill>
                  <a:srgbClr val="002060"/>
                </a:solidFill>
              </a:rPr>
              <a:t>predvidoma</a:t>
            </a:r>
            <a:r>
              <a:rPr lang="sl-SI" sz="2000" b="1" dirty="0" smtClean="0">
                <a:solidFill>
                  <a:srgbClr val="002060"/>
                </a:solidFill>
              </a:rPr>
              <a:t> </a:t>
            </a:r>
            <a:r>
              <a:rPr lang="sl-SI" sz="2000" dirty="0" smtClean="0">
                <a:solidFill>
                  <a:srgbClr val="FF0000"/>
                </a:solidFill>
              </a:rPr>
              <a:t>24. in 25. 9. 2020 (pozor, samo dva dneva!)</a:t>
            </a:r>
          </a:p>
          <a:p>
            <a:r>
              <a:rPr lang="sl-SI" sz="2000" b="1" dirty="0" smtClean="0">
                <a:solidFill>
                  <a:srgbClr val="002060"/>
                </a:solidFill>
              </a:rPr>
              <a:t>Vpis v 1. letnik (2. rok)</a:t>
            </a:r>
            <a:r>
              <a:rPr lang="sl-SI" sz="2000" dirty="0" smtClean="0">
                <a:solidFill>
                  <a:srgbClr val="002060"/>
                </a:solidFill>
              </a:rPr>
              <a:t>: </a:t>
            </a:r>
            <a:r>
              <a:rPr lang="sl-SI" sz="2000" dirty="0">
                <a:solidFill>
                  <a:srgbClr val="002060"/>
                </a:solidFill>
              </a:rPr>
              <a:t>predvidoma </a:t>
            </a:r>
            <a:r>
              <a:rPr lang="sl-SI" sz="2000" b="1" dirty="0" smtClean="0">
                <a:solidFill>
                  <a:srgbClr val="FF0000"/>
                </a:solidFill>
              </a:rPr>
              <a:t>29. 9. 2020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>
                <a:solidFill>
                  <a:srgbClr val="C00000"/>
                </a:solidFill>
              </a:rPr>
              <a:t>Poudarki za prijavo</a:t>
            </a:r>
            <a:endParaRPr lang="sl-SI" sz="3200" b="1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>
                <a:solidFill>
                  <a:srgbClr val="002060"/>
                </a:solidFill>
              </a:rPr>
              <a:t>Slovenci in </a:t>
            </a:r>
            <a:r>
              <a:rPr lang="sl-SI" dirty="0" smtClean="0">
                <a:solidFill>
                  <a:srgbClr val="002060"/>
                </a:solidFill>
              </a:rPr>
              <a:t>EU: Spletno prijavo v </a:t>
            </a:r>
            <a:r>
              <a:rPr lang="sl-SI" dirty="0" err="1" smtClean="0">
                <a:solidFill>
                  <a:srgbClr val="002060"/>
                </a:solidFill>
              </a:rPr>
              <a:t>eVŠ</a:t>
            </a:r>
            <a:r>
              <a:rPr lang="sl-SI" dirty="0" smtClean="0">
                <a:solidFill>
                  <a:srgbClr val="002060"/>
                </a:solidFill>
              </a:rPr>
              <a:t> oddati </a:t>
            </a:r>
            <a:r>
              <a:rPr lang="sl-SI" b="1" dirty="0" smtClean="0">
                <a:solidFill>
                  <a:srgbClr val="FF0000"/>
                </a:solidFill>
              </a:rPr>
              <a:t>najkasneje do 1. 9. 2020; </a:t>
            </a:r>
            <a:r>
              <a:rPr lang="sl-SI" dirty="0" smtClean="0">
                <a:solidFill>
                  <a:srgbClr val="002060"/>
                </a:solidFill>
              </a:rPr>
              <a:t>zaključek </a:t>
            </a:r>
            <a:r>
              <a:rPr lang="sl-SI" dirty="0">
                <a:solidFill>
                  <a:srgbClr val="002060"/>
                </a:solidFill>
              </a:rPr>
              <a:t>študija </a:t>
            </a:r>
            <a:r>
              <a:rPr lang="sl-SI" dirty="0" smtClean="0">
                <a:solidFill>
                  <a:srgbClr val="002060"/>
                </a:solidFill>
              </a:rPr>
              <a:t>oz. dokazila najkasneje</a:t>
            </a:r>
            <a:r>
              <a:rPr lang="sl-SI" b="1" dirty="0" smtClean="0">
                <a:solidFill>
                  <a:srgbClr val="002060"/>
                </a:solidFill>
              </a:rPr>
              <a:t> </a:t>
            </a:r>
            <a:r>
              <a:rPr lang="sl-SI" b="1" dirty="0">
                <a:solidFill>
                  <a:srgbClr val="002060"/>
                </a:solidFill>
              </a:rPr>
              <a:t>do 16. 9. </a:t>
            </a:r>
            <a:r>
              <a:rPr lang="sl-SI" b="1" dirty="0" smtClean="0">
                <a:solidFill>
                  <a:srgbClr val="002060"/>
                </a:solidFill>
              </a:rPr>
              <a:t>2020. </a:t>
            </a:r>
            <a:endParaRPr lang="sl-SI" b="1" dirty="0" smtClean="0">
              <a:solidFill>
                <a:srgbClr val="002060"/>
              </a:solidFill>
            </a:endParaRPr>
          </a:p>
          <a:p>
            <a:endParaRPr lang="sl-SI" b="1" dirty="0" smtClean="0">
              <a:solidFill>
                <a:srgbClr val="002060"/>
              </a:solidFill>
            </a:endParaRPr>
          </a:p>
          <a:p>
            <a:r>
              <a:rPr lang="sl-SI" dirty="0" smtClean="0">
                <a:solidFill>
                  <a:srgbClr val="002060"/>
                </a:solidFill>
              </a:rPr>
              <a:t>Zamejci in državljani držav ne-članic EU: spletno prijavo v </a:t>
            </a:r>
            <a:r>
              <a:rPr lang="sl-SI" dirty="0" err="1" smtClean="0">
                <a:solidFill>
                  <a:srgbClr val="002060"/>
                </a:solidFill>
              </a:rPr>
              <a:t>eVŠ</a:t>
            </a:r>
            <a:r>
              <a:rPr lang="sl-SI" dirty="0" smtClean="0">
                <a:solidFill>
                  <a:srgbClr val="002060"/>
                </a:solidFill>
              </a:rPr>
              <a:t> oddati </a:t>
            </a:r>
            <a:r>
              <a:rPr lang="sl-SI" b="1" dirty="0" smtClean="0">
                <a:solidFill>
                  <a:srgbClr val="FF0000"/>
                </a:solidFill>
              </a:rPr>
              <a:t>do 30. 6. 2020, </a:t>
            </a:r>
            <a:r>
              <a:rPr lang="sl-SI" dirty="0" smtClean="0">
                <a:solidFill>
                  <a:srgbClr val="002060"/>
                </a:solidFill>
              </a:rPr>
              <a:t>dokazila</a:t>
            </a:r>
            <a:r>
              <a:rPr lang="sl-SI" b="1" dirty="0" smtClean="0">
                <a:solidFill>
                  <a:srgbClr val="002060"/>
                </a:solidFill>
              </a:rPr>
              <a:t> </a:t>
            </a:r>
            <a:r>
              <a:rPr lang="sl-SI" dirty="0" smtClean="0">
                <a:solidFill>
                  <a:srgbClr val="002060"/>
                </a:solidFill>
              </a:rPr>
              <a:t>na FŠ najkasneje</a:t>
            </a:r>
            <a:r>
              <a:rPr lang="sl-SI" b="1" dirty="0" smtClean="0">
                <a:solidFill>
                  <a:srgbClr val="002060"/>
                </a:solidFill>
              </a:rPr>
              <a:t> do 3. 7. 2020.</a:t>
            </a:r>
          </a:p>
          <a:p>
            <a:endParaRPr lang="sl-SI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001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862</TotalTime>
  <Words>377</Words>
  <Application>Microsoft Office PowerPoint</Application>
  <PresentationFormat>Diaprojekcija na zaslonu (4:3)</PresentationFormat>
  <Paragraphs>94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Officeova tema</vt:lpstr>
      <vt:lpstr>Vpis v  magistrski  študijski program  2. stopnje ŠPORTNA VZGOJA v študijskem letu 2020/21</vt:lpstr>
      <vt:lpstr>Podatki o programu</vt:lpstr>
      <vt:lpstr>Pogoji za vpis </vt:lpstr>
      <vt:lpstr>Vpisna mesta 2020/21</vt:lpstr>
      <vt:lpstr>Prehod z izrednega na redni študij</vt:lpstr>
      <vt:lpstr>Omejitev vpisa</vt:lpstr>
      <vt:lpstr>Predmeti s področja pedagogika in didaktike, ki se upoštevajo pri izboru</vt:lpstr>
      <vt:lpstr>Prijava za vpis v 1. letnik 2020/21</vt:lpstr>
      <vt:lpstr>Poudarki za prijavo</vt:lpstr>
      <vt:lpstr>Spodnja meja za sprejem</vt:lpstr>
      <vt:lpstr>Informacije o prijavi in vpisu</vt:lpstr>
      <vt:lpstr> </vt:lpstr>
    </vt:vector>
  </TitlesOfParts>
  <Company>UL Fakulteta za šport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Informativni dan za vpis na podiplomski študijski program  2. stopnje ŠPORTNA VZGOJA</dc:title>
  <dc:creator>usenicni</dc:creator>
  <cp:lastModifiedBy>Ušeničnik Podgoršek, Maja</cp:lastModifiedBy>
  <cp:revision>132</cp:revision>
  <dcterms:created xsi:type="dcterms:W3CDTF">2012-06-22T05:58:16Z</dcterms:created>
  <dcterms:modified xsi:type="dcterms:W3CDTF">2020-06-12T13:25:50Z</dcterms:modified>
</cp:coreProperties>
</file>